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299" r:id="rId4"/>
    <p:sldId id="300" r:id="rId5"/>
    <p:sldId id="301" r:id="rId6"/>
    <p:sldId id="302" r:id="rId7"/>
    <p:sldId id="303" r:id="rId8"/>
    <p:sldId id="304" r:id="rId9"/>
    <p:sldId id="305" r:id="rId10"/>
    <p:sldId id="306" r:id="rId11"/>
    <p:sldId id="30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 Eriksson" userId="e8058c3e-9be5-468a-a71f-334cf2be4270" providerId="ADAL" clId="{F1FCD00A-6CCC-481D-9BE6-869D67F184C6}"/>
    <pc:docChg chg="delSld">
      <pc:chgData name="Gustav Eriksson" userId="e8058c3e-9be5-468a-a71f-334cf2be4270" providerId="ADAL" clId="{F1FCD00A-6CCC-481D-9BE6-869D67F184C6}" dt="2018-05-21T08:53:44.992" v="38" actId="2696"/>
      <pc:docMkLst>
        <pc:docMk/>
      </pc:docMkLst>
      <pc:sldChg chg="del">
        <pc:chgData name="Gustav Eriksson" userId="e8058c3e-9be5-468a-a71f-334cf2be4270" providerId="ADAL" clId="{F1FCD00A-6CCC-481D-9BE6-869D67F184C6}" dt="2018-05-21T08:53:41.248" v="37" actId="2696"/>
        <pc:sldMkLst>
          <pc:docMk/>
          <pc:sldMk cId="569104150" sldId="256"/>
        </pc:sldMkLst>
      </pc:sldChg>
      <pc:sldChg chg="del">
        <pc:chgData name="Gustav Eriksson" userId="e8058c3e-9be5-468a-a71f-334cf2be4270" providerId="ADAL" clId="{F1FCD00A-6CCC-481D-9BE6-869D67F184C6}" dt="2018-05-21T08:53:41.246" v="36" actId="2696"/>
        <pc:sldMkLst>
          <pc:docMk/>
          <pc:sldMk cId="2919857810" sldId="257"/>
        </pc:sldMkLst>
      </pc:sldChg>
      <pc:sldChg chg="del">
        <pc:chgData name="Gustav Eriksson" userId="e8058c3e-9be5-468a-a71f-334cf2be4270" providerId="ADAL" clId="{F1FCD00A-6CCC-481D-9BE6-869D67F184C6}" dt="2018-05-21T08:53:41.244" v="35" actId="2696"/>
        <pc:sldMkLst>
          <pc:docMk/>
          <pc:sldMk cId="854812713" sldId="262"/>
        </pc:sldMkLst>
      </pc:sldChg>
      <pc:sldChg chg="del">
        <pc:chgData name="Gustav Eriksson" userId="e8058c3e-9be5-468a-a71f-334cf2be4270" providerId="ADAL" clId="{F1FCD00A-6CCC-481D-9BE6-869D67F184C6}" dt="2018-05-21T08:53:41.242" v="34" actId="2696"/>
        <pc:sldMkLst>
          <pc:docMk/>
          <pc:sldMk cId="870195569" sldId="263"/>
        </pc:sldMkLst>
      </pc:sldChg>
      <pc:sldChg chg="del">
        <pc:chgData name="Gustav Eriksson" userId="e8058c3e-9be5-468a-a71f-334cf2be4270" providerId="ADAL" clId="{F1FCD00A-6CCC-481D-9BE6-869D67F184C6}" dt="2018-05-21T08:53:41.197" v="12" actId="2696"/>
        <pc:sldMkLst>
          <pc:docMk/>
          <pc:sldMk cId="433459352" sldId="264"/>
        </pc:sldMkLst>
      </pc:sldChg>
      <pc:sldChg chg="del">
        <pc:chgData name="Gustav Eriksson" userId="e8058c3e-9be5-468a-a71f-334cf2be4270" providerId="ADAL" clId="{F1FCD00A-6CCC-481D-9BE6-869D67F184C6}" dt="2018-05-21T08:53:41.192" v="10" actId="2696"/>
        <pc:sldMkLst>
          <pc:docMk/>
          <pc:sldMk cId="2887554752" sldId="265"/>
        </pc:sldMkLst>
      </pc:sldChg>
      <pc:sldChg chg="del">
        <pc:chgData name="Gustav Eriksson" userId="e8058c3e-9be5-468a-a71f-334cf2be4270" providerId="ADAL" clId="{F1FCD00A-6CCC-481D-9BE6-869D67F184C6}" dt="2018-05-21T08:53:41.190" v="9" actId="2696"/>
        <pc:sldMkLst>
          <pc:docMk/>
          <pc:sldMk cId="69378775" sldId="266"/>
        </pc:sldMkLst>
      </pc:sldChg>
      <pc:sldChg chg="del">
        <pc:chgData name="Gustav Eriksson" userId="e8058c3e-9be5-468a-a71f-334cf2be4270" providerId="ADAL" clId="{F1FCD00A-6CCC-481D-9BE6-869D67F184C6}" dt="2018-05-21T08:53:41.186" v="7" actId="2696"/>
        <pc:sldMkLst>
          <pc:docMk/>
          <pc:sldMk cId="228833133" sldId="267"/>
        </pc:sldMkLst>
      </pc:sldChg>
      <pc:sldChg chg="del">
        <pc:chgData name="Gustav Eriksson" userId="e8058c3e-9be5-468a-a71f-334cf2be4270" providerId="ADAL" clId="{F1FCD00A-6CCC-481D-9BE6-869D67F184C6}" dt="2018-05-21T08:53:41.160" v="1" actId="2696"/>
        <pc:sldMkLst>
          <pc:docMk/>
          <pc:sldMk cId="476528713" sldId="268"/>
        </pc:sldMkLst>
      </pc:sldChg>
      <pc:sldChg chg="del">
        <pc:chgData name="Gustav Eriksson" userId="e8058c3e-9be5-468a-a71f-334cf2be4270" providerId="ADAL" clId="{F1FCD00A-6CCC-481D-9BE6-869D67F184C6}" dt="2018-05-21T08:53:41.158" v="0" actId="2696"/>
        <pc:sldMkLst>
          <pc:docMk/>
          <pc:sldMk cId="2346460271" sldId="269"/>
        </pc:sldMkLst>
      </pc:sldChg>
      <pc:sldChg chg="del">
        <pc:chgData name="Gustav Eriksson" userId="e8058c3e-9be5-468a-a71f-334cf2be4270" providerId="ADAL" clId="{F1FCD00A-6CCC-481D-9BE6-869D67F184C6}" dt="2018-05-21T08:53:41.239" v="32" actId="2696"/>
        <pc:sldMkLst>
          <pc:docMk/>
          <pc:sldMk cId="888547418" sldId="271"/>
        </pc:sldMkLst>
      </pc:sldChg>
      <pc:sldChg chg="del">
        <pc:chgData name="Gustav Eriksson" userId="e8058c3e-9be5-468a-a71f-334cf2be4270" providerId="ADAL" clId="{F1FCD00A-6CCC-481D-9BE6-869D67F184C6}" dt="2018-05-21T08:53:41.237" v="31" actId="2696"/>
        <pc:sldMkLst>
          <pc:docMk/>
          <pc:sldMk cId="714694288" sldId="272"/>
        </pc:sldMkLst>
      </pc:sldChg>
      <pc:sldChg chg="del">
        <pc:chgData name="Gustav Eriksson" userId="e8058c3e-9be5-468a-a71f-334cf2be4270" providerId="ADAL" clId="{F1FCD00A-6CCC-481D-9BE6-869D67F184C6}" dt="2018-05-21T08:53:41.235" v="30" actId="2696"/>
        <pc:sldMkLst>
          <pc:docMk/>
          <pc:sldMk cId="4231348294" sldId="273"/>
        </pc:sldMkLst>
      </pc:sldChg>
      <pc:sldChg chg="del">
        <pc:chgData name="Gustav Eriksson" userId="e8058c3e-9be5-468a-a71f-334cf2be4270" providerId="ADAL" clId="{F1FCD00A-6CCC-481D-9BE6-869D67F184C6}" dt="2018-05-21T08:53:41.234" v="29" actId="2696"/>
        <pc:sldMkLst>
          <pc:docMk/>
          <pc:sldMk cId="2302995180" sldId="274"/>
        </pc:sldMkLst>
      </pc:sldChg>
      <pc:sldChg chg="del">
        <pc:chgData name="Gustav Eriksson" userId="e8058c3e-9be5-468a-a71f-334cf2be4270" providerId="ADAL" clId="{F1FCD00A-6CCC-481D-9BE6-869D67F184C6}" dt="2018-05-21T08:53:41.230" v="27" actId="2696"/>
        <pc:sldMkLst>
          <pc:docMk/>
          <pc:sldMk cId="1341839135" sldId="275"/>
        </pc:sldMkLst>
      </pc:sldChg>
      <pc:sldChg chg="del">
        <pc:chgData name="Gustav Eriksson" userId="e8058c3e-9be5-468a-a71f-334cf2be4270" providerId="ADAL" clId="{F1FCD00A-6CCC-481D-9BE6-869D67F184C6}" dt="2018-05-21T08:53:41.228" v="26" actId="2696"/>
        <pc:sldMkLst>
          <pc:docMk/>
          <pc:sldMk cId="3167179301" sldId="276"/>
        </pc:sldMkLst>
      </pc:sldChg>
      <pc:sldChg chg="del">
        <pc:chgData name="Gustav Eriksson" userId="e8058c3e-9be5-468a-a71f-334cf2be4270" providerId="ADAL" clId="{F1FCD00A-6CCC-481D-9BE6-869D67F184C6}" dt="2018-05-21T08:53:41.226" v="25" actId="2696"/>
        <pc:sldMkLst>
          <pc:docMk/>
          <pc:sldMk cId="3418931606" sldId="277"/>
        </pc:sldMkLst>
      </pc:sldChg>
      <pc:sldChg chg="del">
        <pc:chgData name="Gustav Eriksson" userId="e8058c3e-9be5-468a-a71f-334cf2be4270" providerId="ADAL" clId="{F1FCD00A-6CCC-481D-9BE6-869D67F184C6}" dt="2018-05-21T08:53:41.223" v="24" actId="2696"/>
        <pc:sldMkLst>
          <pc:docMk/>
          <pc:sldMk cId="1655461314" sldId="278"/>
        </pc:sldMkLst>
      </pc:sldChg>
      <pc:sldChg chg="del">
        <pc:chgData name="Gustav Eriksson" userId="e8058c3e-9be5-468a-a71f-334cf2be4270" providerId="ADAL" clId="{F1FCD00A-6CCC-481D-9BE6-869D67F184C6}" dt="2018-05-21T08:53:41.194" v="11" actId="2696"/>
        <pc:sldMkLst>
          <pc:docMk/>
          <pc:sldMk cId="1139568756" sldId="279"/>
        </pc:sldMkLst>
      </pc:sldChg>
      <pc:sldChg chg="del">
        <pc:chgData name="Gustav Eriksson" userId="e8058c3e-9be5-468a-a71f-334cf2be4270" providerId="ADAL" clId="{F1FCD00A-6CCC-481D-9BE6-869D67F184C6}" dt="2018-05-21T08:53:41.232" v="28" actId="2696"/>
        <pc:sldMkLst>
          <pc:docMk/>
          <pc:sldMk cId="2644365137" sldId="280"/>
        </pc:sldMkLst>
      </pc:sldChg>
      <pc:sldChg chg="del">
        <pc:chgData name="Gustav Eriksson" userId="e8058c3e-9be5-468a-a71f-334cf2be4270" providerId="ADAL" clId="{F1FCD00A-6CCC-481D-9BE6-869D67F184C6}" dt="2018-05-21T08:53:41.220" v="23" actId="2696"/>
        <pc:sldMkLst>
          <pc:docMk/>
          <pc:sldMk cId="3753045956" sldId="281"/>
        </pc:sldMkLst>
      </pc:sldChg>
      <pc:sldChg chg="del">
        <pc:chgData name="Gustav Eriksson" userId="e8058c3e-9be5-468a-a71f-334cf2be4270" providerId="ADAL" clId="{F1FCD00A-6CCC-481D-9BE6-869D67F184C6}" dt="2018-05-21T08:53:41.241" v="33" actId="2696"/>
        <pc:sldMkLst>
          <pc:docMk/>
          <pc:sldMk cId="1972201539" sldId="282"/>
        </pc:sldMkLst>
      </pc:sldChg>
      <pc:sldChg chg="del">
        <pc:chgData name="Gustav Eriksson" userId="e8058c3e-9be5-468a-a71f-334cf2be4270" providerId="ADAL" clId="{F1FCD00A-6CCC-481D-9BE6-869D67F184C6}" dt="2018-05-21T08:53:41.187" v="8" actId="2696"/>
        <pc:sldMkLst>
          <pc:docMk/>
          <pc:sldMk cId="2894654924" sldId="283"/>
        </pc:sldMkLst>
      </pc:sldChg>
      <pc:sldChg chg="del">
        <pc:chgData name="Gustav Eriksson" userId="e8058c3e-9be5-468a-a71f-334cf2be4270" providerId="ADAL" clId="{F1FCD00A-6CCC-481D-9BE6-869D67F184C6}" dt="2018-05-21T08:53:41.218" v="22" actId="2696"/>
        <pc:sldMkLst>
          <pc:docMk/>
          <pc:sldMk cId="4095196367" sldId="284"/>
        </pc:sldMkLst>
      </pc:sldChg>
      <pc:sldChg chg="del">
        <pc:chgData name="Gustav Eriksson" userId="e8058c3e-9be5-468a-a71f-334cf2be4270" providerId="ADAL" clId="{F1FCD00A-6CCC-481D-9BE6-869D67F184C6}" dt="2018-05-21T08:53:41.216" v="21" actId="2696"/>
        <pc:sldMkLst>
          <pc:docMk/>
          <pc:sldMk cId="1739560970" sldId="285"/>
        </pc:sldMkLst>
      </pc:sldChg>
      <pc:sldChg chg="del">
        <pc:chgData name="Gustav Eriksson" userId="e8058c3e-9be5-468a-a71f-334cf2be4270" providerId="ADAL" clId="{F1FCD00A-6CCC-481D-9BE6-869D67F184C6}" dt="2018-05-21T08:53:41.212" v="19" actId="2696"/>
        <pc:sldMkLst>
          <pc:docMk/>
          <pc:sldMk cId="1217550425" sldId="286"/>
        </pc:sldMkLst>
      </pc:sldChg>
      <pc:sldChg chg="del">
        <pc:chgData name="Gustav Eriksson" userId="e8058c3e-9be5-468a-a71f-334cf2be4270" providerId="ADAL" clId="{F1FCD00A-6CCC-481D-9BE6-869D67F184C6}" dt="2018-05-21T08:53:41.214" v="20" actId="2696"/>
        <pc:sldMkLst>
          <pc:docMk/>
          <pc:sldMk cId="3848308185" sldId="287"/>
        </pc:sldMkLst>
      </pc:sldChg>
      <pc:sldChg chg="del">
        <pc:chgData name="Gustav Eriksson" userId="e8058c3e-9be5-468a-a71f-334cf2be4270" providerId="ADAL" clId="{F1FCD00A-6CCC-481D-9BE6-869D67F184C6}" dt="2018-05-21T08:53:41.207" v="17" actId="2696"/>
        <pc:sldMkLst>
          <pc:docMk/>
          <pc:sldMk cId="3608106686" sldId="288"/>
        </pc:sldMkLst>
      </pc:sldChg>
      <pc:sldChg chg="del">
        <pc:chgData name="Gustav Eriksson" userId="e8058c3e-9be5-468a-a71f-334cf2be4270" providerId="ADAL" clId="{F1FCD00A-6CCC-481D-9BE6-869D67F184C6}" dt="2018-05-21T08:53:41.210" v="18" actId="2696"/>
        <pc:sldMkLst>
          <pc:docMk/>
          <pc:sldMk cId="3016012156" sldId="289"/>
        </pc:sldMkLst>
      </pc:sldChg>
      <pc:sldChg chg="del">
        <pc:chgData name="Gustav Eriksson" userId="e8058c3e-9be5-468a-a71f-334cf2be4270" providerId="ADAL" clId="{F1FCD00A-6CCC-481D-9BE6-869D67F184C6}" dt="2018-05-21T08:53:41.205" v="16" actId="2696"/>
        <pc:sldMkLst>
          <pc:docMk/>
          <pc:sldMk cId="2227958914" sldId="290"/>
        </pc:sldMkLst>
      </pc:sldChg>
      <pc:sldChg chg="del">
        <pc:chgData name="Gustav Eriksson" userId="e8058c3e-9be5-468a-a71f-334cf2be4270" providerId="ADAL" clId="{F1FCD00A-6CCC-481D-9BE6-869D67F184C6}" dt="2018-05-21T08:53:41.203" v="15" actId="2696"/>
        <pc:sldMkLst>
          <pc:docMk/>
          <pc:sldMk cId="3847666315" sldId="291"/>
        </pc:sldMkLst>
      </pc:sldChg>
      <pc:sldChg chg="del">
        <pc:chgData name="Gustav Eriksson" userId="e8058c3e-9be5-468a-a71f-334cf2be4270" providerId="ADAL" clId="{F1FCD00A-6CCC-481D-9BE6-869D67F184C6}" dt="2018-05-21T08:53:41.201" v="14" actId="2696"/>
        <pc:sldMkLst>
          <pc:docMk/>
          <pc:sldMk cId="2845903785" sldId="292"/>
        </pc:sldMkLst>
      </pc:sldChg>
      <pc:sldChg chg="del">
        <pc:chgData name="Gustav Eriksson" userId="e8058c3e-9be5-468a-a71f-334cf2be4270" providerId="ADAL" clId="{F1FCD00A-6CCC-481D-9BE6-869D67F184C6}" dt="2018-05-21T08:53:41.199" v="13" actId="2696"/>
        <pc:sldMkLst>
          <pc:docMk/>
          <pc:sldMk cId="784018350" sldId="293"/>
        </pc:sldMkLst>
      </pc:sldChg>
      <pc:sldChg chg="del">
        <pc:chgData name="Gustav Eriksson" userId="e8058c3e-9be5-468a-a71f-334cf2be4270" providerId="ADAL" clId="{F1FCD00A-6CCC-481D-9BE6-869D67F184C6}" dt="2018-05-21T08:53:41.184" v="6" actId="2696"/>
        <pc:sldMkLst>
          <pc:docMk/>
          <pc:sldMk cId="1108879429" sldId="294"/>
        </pc:sldMkLst>
      </pc:sldChg>
      <pc:sldChg chg="del">
        <pc:chgData name="Gustav Eriksson" userId="e8058c3e-9be5-468a-a71f-334cf2be4270" providerId="ADAL" clId="{F1FCD00A-6CCC-481D-9BE6-869D67F184C6}" dt="2018-05-21T08:53:41.181" v="5" actId="2696"/>
        <pc:sldMkLst>
          <pc:docMk/>
          <pc:sldMk cId="3854401478" sldId="295"/>
        </pc:sldMkLst>
      </pc:sldChg>
      <pc:sldChg chg="del">
        <pc:chgData name="Gustav Eriksson" userId="e8058c3e-9be5-468a-a71f-334cf2be4270" providerId="ADAL" clId="{F1FCD00A-6CCC-481D-9BE6-869D67F184C6}" dt="2018-05-21T08:53:41.169" v="4" actId="2696"/>
        <pc:sldMkLst>
          <pc:docMk/>
          <pc:sldMk cId="2463727500" sldId="296"/>
        </pc:sldMkLst>
      </pc:sldChg>
      <pc:sldChg chg="del">
        <pc:chgData name="Gustav Eriksson" userId="e8058c3e-9be5-468a-a71f-334cf2be4270" providerId="ADAL" clId="{F1FCD00A-6CCC-481D-9BE6-869D67F184C6}" dt="2018-05-21T08:53:41.166" v="3" actId="2696"/>
        <pc:sldMkLst>
          <pc:docMk/>
          <pc:sldMk cId="1561927757" sldId="297"/>
        </pc:sldMkLst>
      </pc:sldChg>
      <pc:sldChg chg="del">
        <pc:chgData name="Gustav Eriksson" userId="e8058c3e-9be5-468a-a71f-334cf2be4270" providerId="ADAL" clId="{F1FCD00A-6CCC-481D-9BE6-869D67F184C6}" dt="2018-05-21T08:53:41.163" v="2" actId="2696"/>
        <pc:sldMkLst>
          <pc:docMk/>
          <pc:sldMk cId="966639709" sldId="298"/>
        </pc:sldMkLst>
      </pc:sldChg>
      <pc:sldChg chg="del">
        <pc:chgData name="Gustav Eriksson" userId="e8058c3e-9be5-468a-a71f-334cf2be4270" providerId="ADAL" clId="{F1FCD00A-6CCC-481D-9BE6-869D67F184C6}" dt="2018-05-21T08:53:44.992" v="38" actId="2696"/>
        <pc:sldMkLst>
          <pc:docMk/>
          <pc:sldMk cId="1686170908" sldId="3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A367AC-D13F-4969-86BA-4B9750B80CB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650C7BF-78F9-4038-8302-BF1DDA128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7DB7AA-ED74-466B-8CE2-0AE25C7ABF9D}"/>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5" name="Platshållare för sidfot 4">
            <a:extLst>
              <a:ext uri="{FF2B5EF4-FFF2-40B4-BE49-F238E27FC236}">
                <a16:creationId xmlns:a16="http://schemas.microsoft.com/office/drawing/2014/main" id="{8EB306E6-7D51-4811-A3A8-02C54FF09E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048BBC-7A39-401A-935D-5669D2BA605E}"/>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93774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EF16B-E8C6-4C29-9AF4-3391097B1FC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E4A4477-889E-4DF2-9471-C82CADBF234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B1AC0E-6978-4288-813C-C60A0E89DCE5}"/>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5" name="Platshållare för sidfot 4">
            <a:extLst>
              <a:ext uri="{FF2B5EF4-FFF2-40B4-BE49-F238E27FC236}">
                <a16:creationId xmlns:a16="http://schemas.microsoft.com/office/drawing/2014/main" id="{F119761D-6D6E-4253-93D9-78BA930A77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D3EE3E-C82B-4E05-A1E0-FAFFCECB8B0A}"/>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19580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599D72B-45E7-4BC3-8977-E3FBD6ECCFC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F90FD63-4171-42E7-8AFC-701758ECEF9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A9D4DF8-E7C1-46BC-9A3D-364E950C5336}"/>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5" name="Platshållare för sidfot 4">
            <a:extLst>
              <a:ext uri="{FF2B5EF4-FFF2-40B4-BE49-F238E27FC236}">
                <a16:creationId xmlns:a16="http://schemas.microsoft.com/office/drawing/2014/main" id="{F72D7720-4E6A-4D3C-8539-CDB5D8995D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945029-00ED-449F-821D-0BDE4D7721F4}"/>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0323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37FB2-FE96-4000-8485-4B9C87A6D4F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AFB8F2-54BB-4567-91C1-F33476BA723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4CD84B-B0C2-4B87-AA8A-0C4E39B873BB}"/>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5" name="Platshållare för sidfot 4">
            <a:extLst>
              <a:ext uri="{FF2B5EF4-FFF2-40B4-BE49-F238E27FC236}">
                <a16:creationId xmlns:a16="http://schemas.microsoft.com/office/drawing/2014/main" id="{29029C5C-F62F-4FE2-9869-4BF061970F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B18515-6470-405A-B4E9-4747407789AF}"/>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61219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05EB45-AE43-4AB7-9056-63F85FF789E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A8DBD0A-94D9-40AD-865E-B30135936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B02EDCCE-197C-4C48-B0EE-F1EC6E8A78F7}"/>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5" name="Platshållare för sidfot 4">
            <a:extLst>
              <a:ext uri="{FF2B5EF4-FFF2-40B4-BE49-F238E27FC236}">
                <a16:creationId xmlns:a16="http://schemas.microsoft.com/office/drawing/2014/main" id="{C5758739-A769-4F27-BC00-FDB40FFD29C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601F35-C281-4AE4-878B-572982E5FC3B}"/>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88298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32D7B8-DD68-4637-B52F-E45714259AF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41FCFA-8B24-4EB0-A69A-B7D6899825C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65C9D56-BB22-40E1-93DC-FF968BD441C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2151CCD-875B-414F-89F0-5BE3D7FFCFC7}"/>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6" name="Platshållare för sidfot 5">
            <a:extLst>
              <a:ext uri="{FF2B5EF4-FFF2-40B4-BE49-F238E27FC236}">
                <a16:creationId xmlns:a16="http://schemas.microsoft.com/office/drawing/2014/main" id="{C4D8CE57-3FDB-4319-8852-5990B06380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9EEB70-78B2-47DB-A231-215BCC9D10A3}"/>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81730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10999-81D3-463F-A30D-23394E70414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6FE97-570F-4986-82B1-1125696EA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2313722-0F2A-4BB3-961E-19681B63CDA9}"/>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E7922A-8FF7-43F9-92BD-27E8DBED9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B9377DC8-081A-4D9C-B265-DB65A60C662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D0E8427-D709-43BC-B58C-604EE383AD0E}"/>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8" name="Platshållare för sidfot 7">
            <a:extLst>
              <a:ext uri="{FF2B5EF4-FFF2-40B4-BE49-F238E27FC236}">
                <a16:creationId xmlns:a16="http://schemas.microsoft.com/office/drawing/2014/main" id="{77C7130D-2CA0-40CD-A4F1-AB5FE11EA0B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F280436-FE6A-4BAB-879E-3C699817EBED}"/>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62578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05C2A9-7ABA-479A-823E-A06E632FCA9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07661C2-52D7-4F93-BD97-9D5268E51422}"/>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4" name="Platshållare för sidfot 3">
            <a:extLst>
              <a:ext uri="{FF2B5EF4-FFF2-40B4-BE49-F238E27FC236}">
                <a16:creationId xmlns:a16="http://schemas.microsoft.com/office/drawing/2014/main" id="{A7B73FD1-D0B3-4BFB-8FD9-5728EF36A3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DF48F5E-3DC9-47F9-A631-E58695BECC43}"/>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409287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1361BAE-12E4-43D8-A628-D6BCE987A81F}"/>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3" name="Platshållare för sidfot 2">
            <a:extLst>
              <a:ext uri="{FF2B5EF4-FFF2-40B4-BE49-F238E27FC236}">
                <a16:creationId xmlns:a16="http://schemas.microsoft.com/office/drawing/2014/main" id="{287DAFFC-1193-40A0-8AEE-C58936EAB7E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9F3320C-FCDB-4363-BB50-CE642131B3DD}"/>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52409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57FC98-B438-43B3-858A-80827BB7B58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41882B-EAAD-406D-B194-35AF3C5C4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D9A2BDD-D79C-46E2-B037-03CC8CAE0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D57E5133-6A57-476C-BFC7-627DAA8D70CA}"/>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6" name="Platshållare för sidfot 5">
            <a:extLst>
              <a:ext uri="{FF2B5EF4-FFF2-40B4-BE49-F238E27FC236}">
                <a16:creationId xmlns:a16="http://schemas.microsoft.com/office/drawing/2014/main" id="{62569370-786B-42EC-AD4E-869C23A4B4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62D543-F3E3-47B9-8844-9325F3AF0177}"/>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82691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093E97-9E40-4EE9-BE63-031968C22B1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A4C0D95-83E7-4BDF-87F2-458AF4AB2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C1248D0-A78C-4674-B5EA-647E5DB0E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A3150C2-388A-4423-BCC3-BB52082C22F0}"/>
              </a:ext>
            </a:extLst>
          </p:cNvPr>
          <p:cNvSpPr>
            <a:spLocks noGrp="1"/>
          </p:cNvSpPr>
          <p:nvPr>
            <p:ph type="dt" sz="half" idx="10"/>
          </p:nvPr>
        </p:nvSpPr>
        <p:spPr/>
        <p:txBody>
          <a:bodyPr/>
          <a:lstStyle/>
          <a:p>
            <a:fld id="{68A9F51C-8E2B-4559-B9B6-7A84EA2FE6C8}" type="datetimeFigureOut">
              <a:rPr lang="sv-SE" smtClean="0"/>
              <a:t>2018-05-18</a:t>
            </a:fld>
            <a:endParaRPr lang="sv-SE"/>
          </a:p>
        </p:txBody>
      </p:sp>
      <p:sp>
        <p:nvSpPr>
          <p:cNvPr id="6" name="Platshållare för sidfot 5">
            <a:extLst>
              <a:ext uri="{FF2B5EF4-FFF2-40B4-BE49-F238E27FC236}">
                <a16:creationId xmlns:a16="http://schemas.microsoft.com/office/drawing/2014/main" id="{5567A031-ADC7-4610-A2E8-63058DEEEE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2AD634-26E5-4059-90A3-20BC633D6D76}"/>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383402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024D14-6E04-46FB-9983-53BF3D839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C6E1427-ECA5-4C8B-BDA8-9E75C9FB6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5388E8-E207-43C4-B284-5985ABE68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9F51C-8E2B-4559-B9B6-7A84EA2FE6C8}" type="datetimeFigureOut">
              <a:rPr lang="sv-SE" smtClean="0"/>
              <a:t>2018-05-18</a:t>
            </a:fld>
            <a:endParaRPr lang="sv-SE"/>
          </a:p>
        </p:txBody>
      </p:sp>
      <p:sp>
        <p:nvSpPr>
          <p:cNvPr id="5" name="Platshållare för sidfot 4">
            <a:extLst>
              <a:ext uri="{FF2B5EF4-FFF2-40B4-BE49-F238E27FC236}">
                <a16:creationId xmlns:a16="http://schemas.microsoft.com/office/drawing/2014/main" id="{2203CE8B-86EC-4473-9057-2816EF85D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B0FEFB-84A2-44AD-8978-8D5F23148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94ECD-5A1A-4449-B3CD-06656A3AB4AD}" type="slidenum">
              <a:rPr lang="sv-SE" smtClean="0"/>
              <a:t>‹#›</a:t>
            </a:fld>
            <a:endParaRPr lang="sv-SE"/>
          </a:p>
        </p:txBody>
      </p:sp>
    </p:spTree>
    <p:extLst>
      <p:ext uri="{BB962C8B-B14F-4D97-AF65-F5344CB8AC3E}">
        <p14:creationId xmlns:p14="http://schemas.microsoft.com/office/powerpoint/2010/main" val="234006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3A416353-F9E9-4022-99E0-E2DD4B1B8CAE}"/>
              </a:ext>
            </a:extLst>
          </p:cNvPr>
          <p:cNvSpPr txBox="1"/>
          <p:nvPr/>
        </p:nvSpPr>
        <p:spPr>
          <a:xfrm>
            <a:off x="2302365" y="3059668"/>
            <a:ext cx="9511683" cy="369332"/>
          </a:xfrm>
          <a:prstGeom prst="rect">
            <a:avLst/>
          </a:prstGeom>
          <a:noFill/>
        </p:spPr>
        <p:txBody>
          <a:bodyPr wrap="square" rtlCol="0">
            <a:spAutoFit/>
          </a:bodyPr>
          <a:lstStyle/>
          <a:p>
            <a:r>
              <a:rPr lang="sv-SE" dirty="0"/>
              <a:t>INFORMATION OM VAMAS, ANSLUTNIGNSAVGIFTER, ANLÄGGNINGSVÄRDE</a:t>
            </a:r>
          </a:p>
        </p:txBody>
      </p:sp>
    </p:spTree>
    <p:extLst>
      <p:ext uri="{BB962C8B-B14F-4D97-AF65-F5344CB8AC3E}">
        <p14:creationId xmlns:p14="http://schemas.microsoft.com/office/powerpoint/2010/main" val="347456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AE5752FA-32B1-4802-9348-568318665DDE}"/>
              </a:ext>
            </a:extLst>
          </p:cNvPr>
          <p:cNvSpPr txBox="1"/>
          <p:nvPr/>
        </p:nvSpPr>
        <p:spPr>
          <a:xfrm>
            <a:off x="669036" y="1298448"/>
            <a:ext cx="10853928" cy="5632311"/>
          </a:xfrm>
          <a:prstGeom prst="rect">
            <a:avLst/>
          </a:prstGeom>
          <a:noFill/>
        </p:spPr>
        <p:txBody>
          <a:bodyPr wrap="square" rtlCol="0">
            <a:spAutoFit/>
          </a:bodyPr>
          <a:lstStyle/>
          <a:p>
            <a:r>
              <a:rPr lang="sv-SE" b="1" dirty="0"/>
              <a:t>Exempel anslutningsavgift per andel för en medlem genomsnittsstorlek på tomten för det området.</a:t>
            </a:r>
          </a:p>
          <a:p>
            <a:endParaRPr lang="sv-SE" b="1" dirty="0"/>
          </a:p>
          <a:p>
            <a:r>
              <a:rPr lang="sv-SE" b="1" dirty="0"/>
              <a:t>Område:			 Återbetalningsprincip 1		Återbetalningsprincip 2		</a:t>
            </a:r>
          </a:p>
          <a:p>
            <a:endParaRPr lang="sv-SE" b="1" dirty="0"/>
          </a:p>
          <a:p>
            <a:r>
              <a:rPr lang="sv-SE" b="1" dirty="0"/>
              <a:t>Kerstivägens pumphus	84 000 kr				86 000 kr</a:t>
            </a:r>
          </a:p>
          <a:p>
            <a:endParaRPr lang="sv-SE" b="1" dirty="0"/>
          </a:p>
          <a:p>
            <a:r>
              <a:rPr lang="sv-SE" b="1" dirty="0"/>
              <a:t>100 omr.			41 000 kr				10 000 kr</a:t>
            </a:r>
          </a:p>
          <a:p>
            <a:endParaRPr lang="sv-SE" b="1" dirty="0"/>
          </a:p>
          <a:p>
            <a:r>
              <a:rPr lang="sv-SE" b="1" dirty="0"/>
              <a:t>200 omr.			73 000 kr				81 000 kr</a:t>
            </a:r>
          </a:p>
          <a:p>
            <a:endParaRPr lang="sv-SE" b="1" dirty="0"/>
          </a:p>
          <a:p>
            <a:r>
              <a:rPr lang="sv-SE" b="1" dirty="0"/>
              <a:t>Kläppen Stugby		1 700 kr				1 700 kr</a:t>
            </a:r>
          </a:p>
          <a:p>
            <a:endParaRPr lang="sv-SE" b="1" dirty="0"/>
          </a:p>
          <a:p>
            <a:r>
              <a:rPr lang="sv-SE" b="1" dirty="0"/>
              <a:t>Mitt I Pisten		39 500 kr				32 500 kr</a:t>
            </a:r>
          </a:p>
          <a:p>
            <a:endParaRPr lang="sv-SE" b="1" dirty="0"/>
          </a:p>
          <a:p>
            <a:r>
              <a:rPr lang="sv-SE" b="1" dirty="0" err="1"/>
              <a:t>Horrmundberget</a:t>
            </a:r>
            <a:r>
              <a:rPr lang="sv-SE" b="1" dirty="0"/>
              <a:t>		40 000 kr				41 000 kr</a:t>
            </a:r>
          </a:p>
          <a:p>
            <a:endParaRPr lang="sv-SE" b="1" dirty="0"/>
          </a:p>
          <a:p>
            <a:r>
              <a:rPr lang="sv-SE" b="1" dirty="0" err="1"/>
              <a:t>Sjungarbacken</a:t>
            </a:r>
            <a:r>
              <a:rPr lang="sv-SE" b="1" dirty="0"/>
              <a:t>		- 7 000 kr				5 000 kr			</a:t>
            </a:r>
          </a:p>
          <a:p>
            <a:endParaRPr lang="sv-SE" b="1" dirty="0"/>
          </a:p>
          <a:p>
            <a:r>
              <a:rPr lang="sv-SE" b="1" dirty="0"/>
              <a:t>Kläppen Ski Resort AB	15 000 kr				2 000 kr</a:t>
            </a:r>
          </a:p>
          <a:p>
            <a:endParaRPr lang="sv-SE" dirty="0"/>
          </a:p>
        </p:txBody>
      </p:sp>
      <p:sp>
        <p:nvSpPr>
          <p:cNvPr id="2" name="Rektangel 1">
            <a:extLst>
              <a:ext uri="{FF2B5EF4-FFF2-40B4-BE49-F238E27FC236}">
                <a16:creationId xmlns:a16="http://schemas.microsoft.com/office/drawing/2014/main" id="{F08D3ABD-7E6D-441C-8677-A9607ED404B3}"/>
              </a:ext>
            </a:extLst>
          </p:cNvPr>
          <p:cNvSpPr/>
          <p:nvPr/>
        </p:nvSpPr>
        <p:spPr>
          <a:xfrm>
            <a:off x="5399532" y="333451"/>
            <a:ext cx="6123432" cy="830997"/>
          </a:xfrm>
          <a:prstGeom prst="rect">
            <a:avLst/>
          </a:prstGeom>
        </p:spPr>
        <p:txBody>
          <a:bodyPr wrap="square">
            <a:spAutoFit/>
          </a:bodyPr>
          <a:lstStyle/>
          <a:p>
            <a:pPr marL="342900" indent="-342900">
              <a:buFont typeface="+mj-lt"/>
              <a:buAutoNum type="arabicPeriod"/>
            </a:pPr>
            <a:r>
              <a:rPr lang="sv-SE" sz="1200" dirty="0"/>
              <a:t>Värdet för anläggningen fördelas lika över alla medlemmar enligt andelarna.</a:t>
            </a:r>
          </a:p>
          <a:p>
            <a:pPr marL="342900" indent="-342900">
              <a:buFont typeface="+mj-lt"/>
              <a:buAutoNum type="arabicPeriod"/>
            </a:pPr>
            <a:endParaRPr lang="sv-SE" sz="1200" dirty="0"/>
          </a:p>
          <a:p>
            <a:pPr marL="342900" indent="-342900">
              <a:buFont typeface="+mj-lt"/>
              <a:buAutoNum type="arabicPeriod"/>
            </a:pPr>
            <a:r>
              <a:rPr lang="sv-SE" sz="1200" dirty="0"/>
              <a:t>Värdet fördelas ut till respektive område efter vad området är värderat till enligt </a:t>
            </a:r>
            <a:r>
              <a:rPr lang="sv-SE" sz="1200" dirty="0" err="1"/>
              <a:t>Vamas</a:t>
            </a:r>
            <a:r>
              <a:rPr lang="sv-SE" sz="1200" dirty="0"/>
              <a:t> beräkningsmodell. Sedan betalar respektive samfällighet ut till dennes medlemmar.</a:t>
            </a:r>
          </a:p>
        </p:txBody>
      </p:sp>
    </p:spTree>
    <p:extLst>
      <p:ext uri="{BB962C8B-B14F-4D97-AF65-F5344CB8AC3E}">
        <p14:creationId xmlns:p14="http://schemas.microsoft.com/office/powerpoint/2010/main" val="113936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AE5752FA-32B1-4802-9348-568318665DDE}"/>
              </a:ext>
            </a:extLst>
          </p:cNvPr>
          <p:cNvSpPr txBox="1"/>
          <p:nvPr/>
        </p:nvSpPr>
        <p:spPr>
          <a:xfrm>
            <a:off x="669036" y="1298448"/>
            <a:ext cx="10853928" cy="3970318"/>
          </a:xfrm>
          <a:prstGeom prst="rect">
            <a:avLst/>
          </a:prstGeom>
          <a:noFill/>
        </p:spPr>
        <p:txBody>
          <a:bodyPr wrap="square" rtlCol="0">
            <a:spAutoFit/>
          </a:bodyPr>
          <a:lstStyle/>
          <a:p>
            <a:r>
              <a:rPr lang="sv-SE" b="1" dirty="0"/>
              <a:t>Fortsättning.</a:t>
            </a:r>
          </a:p>
          <a:p>
            <a:endParaRPr lang="sv-SE" dirty="0"/>
          </a:p>
          <a:p>
            <a:r>
              <a:rPr lang="sv-SE" dirty="0"/>
              <a:t>Nu pågår dialog med Kommunledningen om övertagning snarast.</a:t>
            </a:r>
          </a:p>
          <a:p>
            <a:r>
              <a:rPr lang="sv-SE" dirty="0"/>
              <a:t>Dialogen med Kommunledningen är positiv för lösning.</a:t>
            </a:r>
          </a:p>
          <a:p>
            <a:endParaRPr lang="sv-SE" dirty="0"/>
          </a:p>
          <a:p>
            <a:r>
              <a:rPr lang="sv-SE" dirty="0"/>
              <a:t>Ser vi inte att arbetet leder dit vi önskar genom dialog med Kommunen så kommer vi trycka på övertagande via länsstyrelsen.</a:t>
            </a:r>
          </a:p>
          <a:p>
            <a:endParaRPr lang="sv-SE" dirty="0"/>
          </a:p>
          <a:p>
            <a:r>
              <a:rPr lang="sv-SE" dirty="0"/>
              <a:t>Ju längre tiden går ju mer kommer anslutningsavgifterna öka </a:t>
            </a:r>
            <a:r>
              <a:rPr lang="sv-SE" dirty="0" err="1"/>
              <a:t>pga</a:t>
            </a:r>
            <a:r>
              <a:rPr lang="sv-SE" dirty="0"/>
              <a:t>:</a:t>
            </a:r>
          </a:p>
          <a:p>
            <a:pPr marL="285750" indent="-285750">
              <a:buFont typeface="Arial" panose="020B0604020202020204" pitchFamily="34" charset="0"/>
              <a:buChar char="•"/>
            </a:pPr>
            <a:r>
              <a:rPr lang="sv-SE" dirty="0"/>
              <a:t>Avskrivning och värdeminskning befintlig anläggning.</a:t>
            </a:r>
          </a:p>
          <a:p>
            <a:pPr marL="285750" indent="-285750">
              <a:buFont typeface="Arial" panose="020B0604020202020204" pitchFamily="34" charset="0"/>
              <a:buChar char="•"/>
            </a:pPr>
            <a:r>
              <a:rPr lang="sv-SE" dirty="0"/>
              <a:t>Höjning anslutningsavgifter.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r>
              <a:rPr lang="sv-SE" dirty="0"/>
              <a:t>Därför är detta en prioriterad uppgift för styrelsen.</a:t>
            </a:r>
          </a:p>
        </p:txBody>
      </p:sp>
    </p:spTree>
    <p:extLst>
      <p:ext uri="{BB962C8B-B14F-4D97-AF65-F5344CB8AC3E}">
        <p14:creationId xmlns:p14="http://schemas.microsoft.com/office/powerpoint/2010/main" val="298146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3A416353-F9E9-4022-99E0-E2DD4B1B8CAE}"/>
              </a:ext>
            </a:extLst>
          </p:cNvPr>
          <p:cNvSpPr txBox="1"/>
          <p:nvPr/>
        </p:nvSpPr>
        <p:spPr>
          <a:xfrm>
            <a:off x="1095357" y="1298448"/>
            <a:ext cx="9511683" cy="5355312"/>
          </a:xfrm>
          <a:prstGeom prst="rect">
            <a:avLst/>
          </a:prstGeom>
          <a:noFill/>
        </p:spPr>
        <p:txBody>
          <a:bodyPr wrap="square" rtlCol="0">
            <a:spAutoFit/>
          </a:bodyPr>
          <a:lstStyle/>
          <a:p>
            <a:r>
              <a:rPr lang="sv-SE" dirty="0"/>
              <a:t>Prion från styrelsen har varit att i dialog med </a:t>
            </a:r>
            <a:r>
              <a:rPr lang="sv-SE" dirty="0" err="1"/>
              <a:t>Vamas</a:t>
            </a:r>
            <a:r>
              <a:rPr lang="sv-SE" dirty="0"/>
              <a:t> bilda oss en bild om läget gällande sammankoppling, anslutningar </a:t>
            </a:r>
            <a:r>
              <a:rPr lang="sv-SE" dirty="0" err="1"/>
              <a:t>etc</a:t>
            </a:r>
            <a:r>
              <a:rPr lang="sv-SE" dirty="0"/>
              <a:t> för detta kände vi var högst osäkert och vi hade själva många frågor kring detta vad värdet egentligen var och vad det skulle kosta oss medlemmar att ansluta sig.</a:t>
            </a:r>
          </a:p>
          <a:p>
            <a:endParaRPr lang="sv-SE" dirty="0"/>
          </a:p>
          <a:p>
            <a:r>
              <a:rPr lang="sv-SE" dirty="0"/>
              <a:t>Dialogen tidigare har på inget sätt varit dålig eller fel, </a:t>
            </a:r>
            <a:r>
              <a:rPr lang="sv-SE" dirty="0" err="1"/>
              <a:t>Vamas</a:t>
            </a:r>
            <a:r>
              <a:rPr lang="sv-SE" dirty="0"/>
              <a:t> har dock inte kunnat säga så mycket </a:t>
            </a:r>
            <a:r>
              <a:rPr lang="sv-SE" dirty="0" err="1"/>
              <a:t>pga</a:t>
            </a:r>
            <a:r>
              <a:rPr lang="sv-SE" dirty="0"/>
              <a:t> att de helt enkelt inte vetat exakt vad det innebär att ta över Kläppens VA samfällighet.</a:t>
            </a:r>
          </a:p>
          <a:p>
            <a:endParaRPr lang="sv-SE" dirty="0"/>
          </a:p>
          <a:p>
            <a:r>
              <a:rPr lang="sv-SE" dirty="0"/>
              <a:t>Därför prioriterade styrelsen detta arbete under första halvan av detta år.</a:t>
            </a:r>
          </a:p>
          <a:p>
            <a:endParaRPr lang="sv-SE" dirty="0"/>
          </a:p>
          <a:p>
            <a:r>
              <a:rPr lang="sv-SE" dirty="0"/>
              <a:t>Målet har varit att få allt på pränt så vi vet vad det innebär för oss medlemmar gällande värde på anläggning och anslutningsavgifter och få detta på underskrivet papper så vi inte lever i ovisshet.</a:t>
            </a:r>
          </a:p>
          <a:p>
            <a:endParaRPr lang="sv-SE" dirty="0"/>
          </a:p>
          <a:p>
            <a:r>
              <a:rPr lang="sv-SE" dirty="0"/>
              <a:t>Detta arbete ledde till att </a:t>
            </a:r>
            <a:r>
              <a:rPr lang="sv-SE" dirty="0" err="1"/>
              <a:t>Vamas</a:t>
            </a:r>
            <a:r>
              <a:rPr lang="sv-SE" dirty="0"/>
              <a:t> i början var positiva för övertagande av vår samfällighet detta år.</a:t>
            </a:r>
          </a:p>
          <a:p>
            <a:r>
              <a:rPr lang="sv-SE" dirty="0"/>
              <a:t>Sedan i marsmötet var inställningen annorlunda. Då hade de blivit förelagda att ta över Stötens vatten.</a:t>
            </a:r>
          </a:p>
          <a:p>
            <a:endParaRPr lang="sv-SE" dirty="0"/>
          </a:p>
          <a:p>
            <a:r>
              <a:rPr lang="sv-SE" dirty="0"/>
              <a:t>Vi landade dock värdet på anläggningen och hur vi beräknar detta enligt värderingsprincip samt anslutningsavgifter från varje medlem i ett protokoll vilket Anders och Gustav skrev under efter mötet.</a:t>
            </a:r>
          </a:p>
        </p:txBody>
      </p:sp>
    </p:spTree>
    <p:extLst>
      <p:ext uri="{BB962C8B-B14F-4D97-AF65-F5344CB8AC3E}">
        <p14:creationId xmlns:p14="http://schemas.microsoft.com/office/powerpoint/2010/main" val="98648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pic>
        <p:nvPicPr>
          <p:cNvPr id="3" name="Bildobjekt 2">
            <a:extLst>
              <a:ext uri="{FF2B5EF4-FFF2-40B4-BE49-F238E27FC236}">
                <a16:creationId xmlns:a16="http://schemas.microsoft.com/office/drawing/2014/main" id="{11F10BA9-9BFB-41D5-843E-FA165325ECC1}"/>
              </a:ext>
            </a:extLst>
          </p:cNvPr>
          <p:cNvPicPr>
            <a:picLocks noChangeAspect="1"/>
          </p:cNvPicPr>
          <p:nvPr/>
        </p:nvPicPr>
        <p:blipFill>
          <a:blip r:embed="rId3"/>
          <a:stretch>
            <a:fillRect/>
          </a:stretch>
        </p:blipFill>
        <p:spPr>
          <a:xfrm>
            <a:off x="2641817" y="0"/>
            <a:ext cx="6908365" cy="6858000"/>
          </a:xfrm>
          <a:prstGeom prst="rect">
            <a:avLst/>
          </a:prstGeom>
        </p:spPr>
      </p:pic>
      <p:sp>
        <p:nvSpPr>
          <p:cNvPr id="2" name="textruta 1">
            <a:extLst>
              <a:ext uri="{FF2B5EF4-FFF2-40B4-BE49-F238E27FC236}">
                <a16:creationId xmlns:a16="http://schemas.microsoft.com/office/drawing/2014/main" id="{C99B8A7E-3EFD-4435-80C9-9A85BBEE9D9E}"/>
              </a:ext>
            </a:extLst>
          </p:cNvPr>
          <p:cNvSpPr txBox="1"/>
          <p:nvPr/>
        </p:nvSpPr>
        <p:spPr>
          <a:xfrm>
            <a:off x="9319491" y="5920401"/>
            <a:ext cx="2253673" cy="646331"/>
          </a:xfrm>
          <a:prstGeom prst="rect">
            <a:avLst/>
          </a:prstGeom>
          <a:noFill/>
        </p:spPr>
        <p:txBody>
          <a:bodyPr wrap="square" rtlCol="0">
            <a:spAutoFit/>
          </a:bodyPr>
          <a:lstStyle/>
          <a:p>
            <a:r>
              <a:rPr lang="sv-SE" sz="1200" dirty="0"/>
              <a:t>Gustav Eriksson skrev under med delegerad teckningsrätt från styrelsen.</a:t>
            </a:r>
          </a:p>
        </p:txBody>
      </p:sp>
    </p:spTree>
    <p:extLst>
      <p:ext uri="{BB962C8B-B14F-4D97-AF65-F5344CB8AC3E}">
        <p14:creationId xmlns:p14="http://schemas.microsoft.com/office/powerpoint/2010/main" val="139513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graphicFrame>
        <p:nvGraphicFramePr>
          <p:cNvPr id="2" name="Tabell 1">
            <a:extLst>
              <a:ext uri="{FF2B5EF4-FFF2-40B4-BE49-F238E27FC236}">
                <a16:creationId xmlns:a16="http://schemas.microsoft.com/office/drawing/2014/main" id="{F68D5047-2A95-4155-B3AD-CD265E77C73C}"/>
              </a:ext>
            </a:extLst>
          </p:cNvPr>
          <p:cNvGraphicFramePr>
            <a:graphicFrameLocks noGrp="1"/>
          </p:cNvGraphicFramePr>
          <p:nvPr>
            <p:extLst>
              <p:ext uri="{D42A27DB-BD31-4B8C-83A1-F6EECF244321}">
                <p14:modId xmlns:p14="http://schemas.microsoft.com/office/powerpoint/2010/main" val="3798265673"/>
              </p:ext>
            </p:extLst>
          </p:nvPr>
        </p:nvGraphicFramePr>
        <p:xfrm>
          <a:off x="1859185" y="1627632"/>
          <a:ext cx="8175086" cy="2744871"/>
        </p:xfrm>
        <a:graphic>
          <a:graphicData uri="http://schemas.openxmlformats.org/drawingml/2006/table">
            <a:tbl>
              <a:tblPr/>
              <a:tblGrid>
                <a:gridCol w="6190677">
                  <a:extLst>
                    <a:ext uri="{9D8B030D-6E8A-4147-A177-3AD203B41FA5}">
                      <a16:colId xmlns:a16="http://schemas.microsoft.com/office/drawing/2014/main" val="1406047129"/>
                    </a:ext>
                  </a:extLst>
                </a:gridCol>
                <a:gridCol w="1984409">
                  <a:extLst>
                    <a:ext uri="{9D8B030D-6E8A-4147-A177-3AD203B41FA5}">
                      <a16:colId xmlns:a16="http://schemas.microsoft.com/office/drawing/2014/main" val="3405256395"/>
                    </a:ext>
                  </a:extLst>
                </a:gridCol>
              </a:tblGrid>
              <a:tr h="322701">
                <a:tc gridSpan="2">
                  <a:txBody>
                    <a:bodyPr/>
                    <a:lstStyle/>
                    <a:p>
                      <a:pPr algn="ctr" fontAlgn="b"/>
                      <a:r>
                        <a:rPr lang="sv-SE" sz="2000" b="1" i="0" u="none" strike="noStrike">
                          <a:solidFill>
                            <a:srgbClr val="000000"/>
                          </a:solidFill>
                          <a:effectLst/>
                          <a:latin typeface="Calibri" panose="020F0502020204030204" pitchFamily="34" charset="0"/>
                        </a:rPr>
                        <a:t>Sammanställning Budget Vamas &amp; KVA</a:t>
                      </a:r>
                    </a:p>
                  </a:txBody>
                  <a:tcPr marL="163049" marR="163049" marT="81524" marB="81524" anchor="b">
                    <a:lnL>
                      <a:noFill/>
                    </a:lnL>
                    <a:lnR>
                      <a:noFill/>
                    </a:lnR>
                    <a:lnT>
                      <a:noFill/>
                    </a:lnT>
                    <a:lnB>
                      <a:noFill/>
                    </a:lnB>
                    <a:solidFill>
                      <a:srgbClr val="BFBFBF"/>
                    </a:solidFill>
                  </a:tcPr>
                </a:tc>
                <a:tc hMerge="1">
                  <a:txBody>
                    <a:bodyPr/>
                    <a:lstStyle/>
                    <a:p>
                      <a:endParaRPr lang="sv-SE"/>
                    </a:p>
                  </a:txBody>
                  <a:tcPr/>
                </a:tc>
                <a:extLst>
                  <a:ext uri="{0D108BD9-81ED-4DB2-BD59-A6C34878D82A}">
                    <a16:rowId xmlns:a16="http://schemas.microsoft.com/office/drawing/2014/main" val="685594677"/>
                  </a:ext>
                </a:extLst>
              </a:tr>
              <a:tr h="322701">
                <a:tc>
                  <a:txBody>
                    <a:bodyPr/>
                    <a:lstStyle/>
                    <a:p>
                      <a:pPr algn="l" fontAlgn="b"/>
                      <a:r>
                        <a:rPr lang="sv-SE" sz="2000" b="0" i="0" u="none" strike="noStrike">
                          <a:solidFill>
                            <a:srgbClr val="000000"/>
                          </a:solidFill>
                          <a:effectLst/>
                          <a:latin typeface="Calibri" panose="020F0502020204030204" pitchFamily="34" charset="0"/>
                        </a:rPr>
                        <a:t>Totalt beräknat värde anläggning ledningsnät inkl moms:</a:t>
                      </a:r>
                    </a:p>
                  </a:txBody>
                  <a:tcPr marL="0" marR="0" marT="0" marB="0" anchor="b">
                    <a:lnL>
                      <a:noFill/>
                    </a:lnL>
                    <a:lnR>
                      <a:noFill/>
                    </a:lnR>
                    <a:lnT>
                      <a:noFill/>
                    </a:lnT>
                    <a:lnB>
                      <a:noFill/>
                    </a:lnB>
                    <a:solidFill>
                      <a:srgbClr val="C6E0B4"/>
                    </a:solidFill>
                  </a:tcPr>
                </a:tc>
                <a:tc>
                  <a:txBody>
                    <a:bodyPr/>
                    <a:lstStyle/>
                    <a:p>
                      <a:pPr algn="l" fontAlgn="b"/>
                      <a:r>
                        <a:rPr lang="sv-SE" sz="2000" b="0" i="0" u="none" strike="noStrike">
                          <a:solidFill>
                            <a:srgbClr val="000000"/>
                          </a:solidFill>
                          <a:effectLst/>
                          <a:latin typeface="Calibri" panose="020F0502020204030204" pitchFamily="34" charset="0"/>
                        </a:rPr>
                        <a:t>       17 275 010 kr </a:t>
                      </a:r>
                    </a:p>
                  </a:txBody>
                  <a:tcPr marL="0" marR="0" marT="0" marB="0" anchor="b">
                    <a:lnL>
                      <a:noFill/>
                    </a:lnL>
                    <a:lnR>
                      <a:noFill/>
                    </a:lnR>
                    <a:lnT>
                      <a:noFill/>
                    </a:lnT>
                    <a:lnB>
                      <a:noFill/>
                    </a:lnB>
                    <a:solidFill>
                      <a:srgbClr val="C6E0B4"/>
                    </a:solidFill>
                  </a:tcPr>
                </a:tc>
                <a:extLst>
                  <a:ext uri="{0D108BD9-81ED-4DB2-BD59-A6C34878D82A}">
                    <a16:rowId xmlns:a16="http://schemas.microsoft.com/office/drawing/2014/main" val="461482123"/>
                  </a:ext>
                </a:extLst>
              </a:tr>
              <a:tr h="322701">
                <a:tc>
                  <a:txBody>
                    <a:bodyPr/>
                    <a:lstStyle/>
                    <a:p>
                      <a:pPr algn="l" fontAlgn="b"/>
                      <a:r>
                        <a:rPr lang="sv-SE" sz="2000" b="0" i="0" u="none" strike="noStrike" dirty="0">
                          <a:solidFill>
                            <a:srgbClr val="000000"/>
                          </a:solidFill>
                          <a:effectLst/>
                          <a:latin typeface="Calibri" panose="020F0502020204030204" pitchFamily="34" charset="0"/>
                        </a:rPr>
                        <a:t>Totalt beräknat värde anläggning övrigt</a:t>
                      </a:r>
                      <a:r>
                        <a:rPr lang="sv-SE" sz="1050" b="0" i="0" u="none" strike="noStrike" dirty="0">
                          <a:solidFill>
                            <a:srgbClr val="000000"/>
                          </a:solidFill>
                          <a:effectLst/>
                          <a:latin typeface="Calibri" panose="020F0502020204030204" pitchFamily="34" charset="0"/>
                        </a:rPr>
                        <a:t>(sammankoppling)</a:t>
                      </a:r>
                      <a:r>
                        <a:rPr lang="sv-SE" sz="2000" b="0" i="0" u="none" strike="noStrike" dirty="0">
                          <a:solidFill>
                            <a:srgbClr val="000000"/>
                          </a:solidFill>
                          <a:effectLst/>
                          <a:latin typeface="Calibri" panose="020F0502020204030204" pitchFamily="34" charset="0"/>
                        </a:rPr>
                        <a:t> </a:t>
                      </a:r>
                      <a:r>
                        <a:rPr lang="sv-SE" sz="2000" b="0" i="0" u="none" strike="noStrike" dirty="0" err="1">
                          <a:solidFill>
                            <a:srgbClr val="000000"/>
                          </a:solidFill>
                          <a:effectLst/>
                          <a:latin typeface="Calibri" panose="020F0502020204030204" pitchFamily="34" charset="0"/>
                        </a:rPr>
                        <a:t>inkl</a:t>
                      </a:r>
                      <a:r>
                        <a:rPr lang="sv-SE" sz="2000" b="0" i="0" u="none" strike="noStrike" dirty="0">
                          <a:solidFill>
                            <a:srgbClr val="000000"/>
                          </a:solidFill>
                          <a:effectLst/>
                          <a:latin typeface="Calibri" panose="020F0502020204030204" pitchFamily="34" charset="0"/>
                        </a:rPr>
                        <a:t> moms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2000" b="0" i="0" u="none" strike="noStrike">
                          <a:solidFill>
                            <a:srgbClr val="000000"/>
                          </a:solidFill>
                          <a:effectLst/>
                          <a:latin typeface="Calibri" panose="020F0502020204030204" pitchFamily="34" charset="0"/>
                        </a:rPr>
                        <a:t>       12 046 978 kr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72302866"/>
                  </a:ext>
                </a:extLst>
              </a:tr>
              <a:tr h="331759">
                <a:tc>
                  <a:txBody>
                    <a:bodyPr/>
                    <a:lstStyle/>
                    <a:p>
                      <a:pPr algn="l" fontAlgn="b"/>
                      <a:r>
                        <a:rPr lang="sv-SE" sz="2000" b="0" i="0" u="none" strike="noStrike">
                          <a:solidFill>
                            <a:srgbClr val="000000"/>
                          </a:solidFill>
                          <a:effectLst/>
                          <a:latin typeface="Calibri" panose="020F0502020204030204" pitchFamily="34" charset="0"/>
                        </a:rPr>
                        <a:t>Total:</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sv-SE" sz="2000" b="0" i="0" u="none" strike="noStrike">
                          <a:solidFill>
                            <a:srgbClr val="000000"/>
                          </a:solidFill>
                          <a:effectLst/>
                          <a:latin typeface="Calibri" panose="020F0502020204030204" pitchFamily="34" charset="0"/>
                        </a:rPr>
                        <a:t>       29 321 988 kr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50604381"/>
                  </a:ext>
                </a:extLst>
              </a:tr>
              <a:tr h="331759">
                <a:tc>
                  <a:txBody>
                    <a:bodyPr/>
                    <a:lstStyle/>
                    <a:p>
                      <a:pPr algn="l" fontAlgn="b"/>
                      <a:endParaRPr lang="sv-SE" sz="20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sv-SE" sz="20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7491418"/>
                  </a:ext>
                </a:extLst>
              </a:tr>
              <a:tr h="322701">
                <a:tc>
                  <a:txBody>
                    <a:bodyPr/>
                    <a:lstStyle/>
                    <a:p>
                      <a:pPr algn="l" fontAlgn="b"/>
                      <a:r>
                        <a:rPr lang="sv-SE" sz="2000" b="0" i="0" u="none" strike="noStrike">
                          <a:solidFill>
                            <a:srgbClr val="000000"/>
                          </a:solidFill>
                          <a:effectLst/>
                          <a:latin typeface="Calibri" panose="020F0502020204030204" pitchFamily="34" charset="0"/>
                        </a:rPr>
                        <a:t>Total beräknade anslutningsavgifter inkl moms</a:t>
                      </a:r>
                    </a:p>
                  </a:txBody>
                  <a:tcPr marL="0" marR="0" marT="0" marB="0" anchor="b">
                    <a:lnL>
                      <a:noFill/>
                    </a:lnL>
                    <a:lnR>
                      <a:noFill/>
                    </a:lnR>
                    <a:lnT>
                      <a:noFill/>
                    </a:lnT>
                    <a:lnB>
                      <a:noFill/>
                    </a:lnB>
                    <a:solidFill>
                      <a:srgbClr val="BDD7EE"/>
                    </a:solidFill>
                  </a:tcPr>
                </a:tc>
                <a:tc>
                  <a:txBody>
                    <a:bodyPr/>
                    <a:lstStyle/>
                    <a:p>
                      <a:pPr algn="l" fontAlgn="b"/>
                      <a:r>
                        <a:rPr lang="sv-SE" sz="2000" b="0" i="0" u="none" strike="noStrike">
                          <a:solidFill>
                            <a:srgbClr val="000000"/>
                          </a:solidFill>
                          <a:effectLst/>
                          <a:latin typeface="Calibri" panose="020F0502020204030204" pitchFamily="34" charset="0"/>
                        </a:rPr>
                        <a:t>       38 080 747 kr </a:t>
                      </a:r>
                    </a:p>
                  </a:txBody>
                  <a:tcPr marL="0" marR="0" marT="0" marB="0" anchor="b">
                    <a:lnL>
                      <a:noFill/>
                    </a:lnL>
                    <a:lnR>
                      <a:noFill/>
                    </a:lnR>
                    <a:lnT>
                      <a:noFill/>
                    </a:lnT>
                    <a:lnB>
                      <a:noFill/>
                    </a:lnB>
                    <a:solidFill>
                      <a:srgbClr val="BDD7EE"/>
                    </a:solidFill>
                  </a:tcPr>
                </a:tc>
                <a:extLst>
                  <a:ext uri="{0D108BD9-81ED-4DB2-BD59-A6C34878D82A}">
                    <a16:rowId xmlns:a16="http://schemas.microsoft.com/office/drawing/2014/main" val="2409218421"/>
                  </a:ext>
                </a:extLst>
              </a:tr>
              <a:tr h="322701">
                <a:tc>
                  <a:txBody>
                    <a:bodyPr/>
                    <a:lstStyle/>
                    <a:p>
                      <a:pPr algn="l" fontAlgn="b"/>
                      <a:endParaRPr lang="sv-SE" sz="2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2000" b="0"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04102479"/>
                  </a:ext>
                </a:extLst>
              </a:tr>
              <a:tr h="322701">
                <a:tc>
                  <a:txBody>
                    <a:bodyPr/>
                    <a:lstStyle/>
                    <a:p>
                      <a:pPr algn="l" fontAlgn="b"/>
                      <a:r>
                        <a:rPr lang="sv-SE" sz="2000" b="0" i="0" u="none" strike="noStrike">
                          <a:solidFill>
                            <a:srgbClr val="000000"/>
                          </a:solidFill>
                          <a:effectLst/>
                          <a:latin typeface="Calibri" panose="020F0502020204030204" pitchFamily="34" charset="0"/>
                        </a:rPr>
                        <a:t>Total beräknade anslutningsavgifter exl moms</a:t>
                      </a:r>
                    </a:p>
                  </a:txBody>
                  <a:tcPr marL="0" marR="0" marT="0" marB="0" anchor="b">
                    <a:lnL>
                      <a:noFill/>
                    </a:lnL>
                    <a:lnR>
                      <a:noFill/>
                    </a:lnR>
                    <a:lnT>
                      <a:noFill/>
                    </a:lnT>
                    <a:lnB>
                      <a:noFill/>
                    </a:lnB>
                    <a:solidFill>
                      <a:srgbClr val="BDD7EE"/>
                    </a:solidFill>
                  </a:tcPr>
                </a:tc>
                <a:tc>
                  <a:txBody>
                    <a:bodyPr/>
                    <a:lstStyle/>
                    <a:p>
                      <a:pPr algn="l" fontAlgn="b"/>
                      <a:r>
                        <a:rPr lang="sv-SE" sz="2000" b="0" i="0" u="none" strike="noStrike" dirty="0">
                          <a:solidFill>
                            <a:srgbClr val="000000"/>
                          </a:solidFill>
                          <a:effectLst/>
                          <a:latin typeface="Calibri" panose="020F0502020204030204" pitchFamily="34" charset="0"/>
                        </a:rPr>
                        <a:t>       30 464 598 kr </a:t>
                      </a:r>
                    </a:p>
                  </a:txBody>
                  <a:tcPr marL="0" marR="0" marT="0" marB="0" anchor="b">
                    <a:lnL>
                      <a:noFill/>
                    </a:lnL>
                    <a:lnR>
                      <a:noFill/>
                    </a:lnR>
                    <a:lnT>
                      <a:noFill/>
                    </a:lnT>
                    <a:lnB>
                      <a:noFill/>
                    </a:lnB>
                    <a:solidFill>
                      <a:srgbClr val="BDD7EE"/>
                    </a:solidFill>
                  </a:tcPr>
                </a:tc>
                <a:extLst>
                  <a:ext uri="{0D108BD9-81ED-4DB2-BD59-A6C34878D82A}">
                    <a16:rowId xmlns:a16="http://schemas.microsoft.com/office/drawing/2014/main" val="3014461867"/>
                  </a:ext>
                </a:extLst>
              </a:tr>
            </a:tbl>
          </a:graphicData>
        </a:graphic>
      </p:graphicFrame>
    </p:spTree>
    <p:extLst>
      <p:ext uri="{BB962C8B-B14F-4D97-AF65-F5344CB8AC3E}">
        <p14:creationId xmlns:p14="http://schemas.microsoft.com/office/powerpoint/2010/main" val="299168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graphicFrame>
        <p:nvGraphicFramePr>
          <p:cNvPr id="3" name="Tabell 2">
            <a:extLst>
              <a:ext uri="{FF2B5EF4-FFF2-40B4-BE49-F238E27FC236}">
                <a16:creationId xmlns:a16="http://schemas.microsoft.com/office/drawing/2014/main" id="{F868ECD1-EAE2-4841-B6BD-9121ACA2ADDE}"/>
              </a:ext>
            </a:extLst>
          </p:cNvPr>
          <p:cNvGraphicFramePr>
            <a:graphicFrameLocks noGrp="1"/>
          </p:cNvGraphicFramePr>
          <p:nvPr>
            <p:extLst>
              <p:ext uri="{D42A27DB-BD31-4B8C-83A1-F6EECF244321}">
                <p14:modId xmlns:p14="http://schemas.microsoft.com/office/powerpoint/2010/main" val="2449317967"/>
              </p:ext>
            </p:extLst>
          </p:nvPr>
        </p:nvGraphicFramePr>
        <p:xfrm>
          <a:off x="5769864" y="272605"/>
          <a:ext cx="5367493" cy="4202777"/>
        </p:xfrm>
        <a:graphic>
          <a:graphicData uri="http://schemas.openxmlformats.org/drawingml/2006/table">
            <a:tbl>
              <a:tblPr/>
              <a:tblGrid>
                <a:gridCol w="428506">
                  <a:extLst>
                    <a:ext uri="{9D8B030D-6E8A-4147-A177-3AD203B41FA5}">
                      <a16:colId xmlns:a16="http://schemas.microsoft.com/office/drawing/2014/main" val="3482048652"/>
                    </a:ext>
                  </a:extLst>
                </a:gridCol>
                <a:gridCol w="475374">
                  <a:extLst>
                    <a:ext uri="{9D8B030D-6E8A-4147-A177-3AD203B41FA5}">
                      <a16:colId xmlns:a16="http://schemas.microsoft.com/office/drawing/2014/main" val="2161503062"/>
                    </a:ext>
                  </a:extLst>
                </a:gridCol>
                <a:gridCol w="455289">
                  <a:extLst>
                    <a:ext uri="{9D8B030D-6E8A-4147-A177-3AD203B41FA5}">
                      <a16:colId xmlns:a16="http://schemas.microsoft.com/office/drawing/2014/main" val="3976173998"/>
                    </a:ext>
                  </a:extLst>
                </a:gridCol>
                <a:gridCol w="571343">
                  <a:extLst>
                    <a:ext uri="{9D8B030D-6E8A-4147-A177-3AD203B41FA5}">
                      <a16:colId xmlns:a16="http://schemas.microsoft.com/office/drawing/2014/main" val="2658595984"/>
                    </a:ext>
                  </a:extLst>
                </a:gridCol>
                <a:gridCol w="857013">
                  <a:extLst>
                    <a:ext uri="{9D8B030D-6E8A-4147-A177-3AD203B41FA5}">
                      <a16:colId xmlns:a16="http://schemas.microsoft.com/office/drawing/2014/main" val="3892001710"/>
                    </a:ext>
                  </a:extLst>
                </a:gridCol>
                <a:gridCol w="499924">
                  <a:extLst>
                    <a:ext uri="{9D8B030D-6E8A-4147-A177-3AD203B41FA5}">
                      <a16:colId xmlns:a16="http://schemas.microsoft.com/office/drawing/2014/main" val="1317647619"/>
                    </a:ext>
                  </a:extLst>
                </a:gridCol>
                <a:gridCol w="910577">
                  <a:extLst>
                    <a:ext uri="{9D8B030D-6E8A-4147-A177-3AD203B41FA5}">
                      <a16:colId xmlns:a16="http://schemas.microsoft.com/office/drawing/2014/main" val="468739159"/>
                    </a:ext>
                  </a:extLst>
                </a:gridCol>
                <a:gridCol w="714178">
                  <a:extLst>
                    <a:ext uri="{9D8B030D-6E8A-4147-A177-3AD203B41FA5}">
                      <a16:colId xmlns:a16="http://schemas.microsoft.com/office/drawing/2014/main" val="2189433866"/>
                    </a:ext>
                  </a:extLst>
                </a:gridCol>
                <a:gridCol w="455289">
                  <a:extLst>
                    <a:ext uri="{9D8B030D-6E8A-4147-A177-3AD203B41FA5}">
                      <a16:colId xmlns:a16="http://schemas.microsoft.com/office/drawing/2014/main" val="906069554"/>
                    </a:ext>
                  </a:extLst>
                </a:gridCol>
              </a:tblGrid>
              <a:tr h="170971">
                <a:tc gridSpan="2">
                  <a:txBody>
                    <a:bodyPr/>
                    <a:lstStyle/>
                    <a:p>
                      <a:pPr algn="ctr" fontAlgn="b"/>
                      <a:r>
                        <a:rPr lang="sv-SE" sz="600" b="1" i="0" u="none" strike="noStrike">
                          <a:solidFill>
                            <a:srgbClr val="000000"/>
                          </a:solidFill>
                          <a:effectLst/>
                          <a:latin typeface="Calibri" panose="020F0502020204030204" pitchFamily="34" charset="0"/>
                        </a:rPr>
                        <a:t>Beräkning Kläppens VA</a:t>
                      </a:r>
                    </a:p>
                  </a:txBody>
                  <a:tcPr marL="105869" marR="105869" marT="52934" marB="52934" anchor="b">
                    <a:lnL>
                      <a:noFill/>
                    </a:lnL>
                    <a:lnR>
                      <a:noFill/>
                    </a:lnR>
                    <a:lnT>
                      <a:noFill/>
                    </a:lnT>
                    <a:lnB>
                      <a:noFill/>
                    </a:lnB>
                    <a:solidFill>
                      <a:srgbClr val="F2F2F2"/>
                    </a:solidFill>
                  </a:tcPr>
                </a:tc>
                <a:tc hMerge="1">
                  <a:txBody>
                    <a:bodyPr/>
                    <a:lstStyle/>
                    <a:p>
                      <a:endParaRPr lang="sv-SE"/>
                    </a:p>
                  </a:txBody>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397426158"/>
                  </a:ext>
                </a:extLst>
              </a:tr>
              <a:tr h="108955">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Material</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Arbete</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91807947"/>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PE-rör</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Ventiler</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7863249"/>
                  </a:ext>
                </a:extLst>
              </a:tr>
              <a:tr h="170971">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dimension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basår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kr/m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dimention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basår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Kr/st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b"/>
                      <a:r>
                        <a:rPr lang="sv-SE" sz="600" b="1" i="0" u="none" strike="noStrike">
                          <a:solidFill>
                            <a:srgbClr val="000000"/>
                          </a:solidFill>
                          <a:effectLst/>
                          <a:latin typeface="Calibri" panose="020F0502020204030204" pitchFamily="34" charset="0"/>
                        </a:rPr>
                        <a:t>Sektion 1 Typ 2 ledningar</a:t>
                      </a:r>
                    </a:p>
                  </a:txBody>
                  <a:tcPr marL="105869" marR="105869" marT="52934" marB="5293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sv-SE"/>
                    </a:p>
                  </a:txBody>
                  <a:tcPr/>
                </a:tc>
                <a:extLst>
                  <a:ext uri="{0D108BD9-81ED-4DB2-BD59-A6C34878D82A}">
                    <a16:rowId xmlns:a16="http://schemas.microsoft.com/office/drawing/2014/main" val="3801069718"/>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808080"/>
                          </a:solidFill>
                          <a:effectLst/>
                          <a:latin typeface="Calibri" panose="020F0502020204030204" pitchFamily="34" charset="0"/>
                        </a:rPr>
                        <a:t>1298,42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1298,42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17929735"/>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4602150"/>
                  </a:ext>
                </a:extLst>
              </a:tr>
              <a:tr h="20185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2400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Sektion 2 Typ 1 Ledning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1430808"/>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3000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808080"/>
                          </a:solidFill>
                          <a:effectLst/>
                          <a:latin typeface="Calibri" panose="020F0502020204030204" pitchFamily="34" charset="0"/>
                        </a:rPr>
                        <a:t>1077,19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1077,19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51915101"/>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01322109"/>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367934384"/>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499088921"/>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160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306118403"/>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250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84447292"/>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171006370"/>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Spill</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945473237"/>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Rör</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Brunnar</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413008988"/>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dimension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basår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kr/m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dimention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basår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Kr/st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360359495"/>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86467502"/>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160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891761741"/>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639348778"/>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185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210710491"/>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200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193437081"/>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225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762949499"/>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TS110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162421702"/>
                  </a:ext>
                </a:extLst>
              </a:tr>
              <a:tr h="112014">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1561039"/>
                  </a:ext>
                </a:extLst>
              </a:tr>
              <a:tr h="112014">
                <a:tc>
                  <a:txBody>
                    <a:bodyPr/>
                    <a:lstStyle/>
                    <a:p>
                      <a:pPr algn="l" fontAlgn="b"/>
                      <a:endParaRPr lang="sv-SE"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sv-SE" sz="600" b="1"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Övrigt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A6A6A6"/>
                          </a:solidFill>
                          <a:effectLst/>
                          <a:latin typeface="Calibri" panose="020F0502020204030204" pitchFamily="34" charset="0"/>
                        </a:rPr>
                        <a:t>basår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kr/st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513901186"/>
                  </a:ext>
                </a:extLst>
              </a:tr>
              <a:tr h="112014">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600" b="1" i="0" u="none" strike="noStrike">
                          <a:solidFill>
                            <a:srgbClr val="000000"/>
                          </a:solidFill>
                          <a:effectLst/>
                          <a:latin typeface="Calibri" panose="020F0502020204030204" pitchFamily="34" charset="0"/>
                        </a:rPr>
                        <a:t>Brandpost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441463972"/>
                  </a:ext>
                </a:extLst>
              </a:tr>
              <a:tr h="112014">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600" b="1" i="0" u="none" strike="noStrike">
                          <a:solidFill>
                            <a:srgbClr val="000000"/>
                          </a:solidFill>
                          <a:effectLst/>
                          <a:latin typeface="Calibri" panose="020F0502020204030204" pitchFamily="34" charset="0"/>
                        </a:rPr>
                        <a:t>Tryckstegring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703715194"/>
                  </a:ext>
                </a:extLst>
              </a:tr>
              <a:tr h="201854">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600" b="1" i="0" u="none" strike="noStrike">
                          <a:solidFill>
                            <a:srgbClr val="000000"/>
                          </a:solidFill>
                          <a:effectLst/>
                          <a:latin typeface="Calibri" panose="020F0502020204030204" pitchFamily="34" charset="0"/>
                        </a:rPr>
                        <a:t>Tryckreducering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820423370"/>
                  </a:ext>
                </a:extLst>
              </a:tr>
              <a:tr h="201854">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600" b="1" i="0" u="none" strike="noStrike">
                          <a:solidFill>
                            <a:srgbClr val="000000"/>
                          </a:solidFill>
                          <a:effectLst/>
                          <a:latin typeface="Calibri" panose="020F0502020204030204" pitchFamily="34" charset="0"/>
                        </a:rPr>
                        <a:t>Pumpstation stor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94941075"/>
                  </a:ext>
                </a:extLst>
              </a:tr>
              <a:tr h="201854">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600" b="1" i="0" u="none" strike="noStrike">
                          <a:solidFill>
                            <a:srgbClr val="000000"/>
                          </a:solidFill>
                          <a:effectLst/>
                          <a:latin typeface="Calibri" panose="020F0502020204030204" pitchFamily="34" charset="0"/>
                        </a:rPr>
                        <a:t>Pumpstation liten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974933752"/>
                  </a:ext>
                </a:extLst>
              </a:tr>
              <a:tr h="112014">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600" b="1" i="0" u="none" strike="noStrike">
                          <a:solidFill>
                            <a:srgbClr val="000000"/>
                          </a:solidFill>
                          <a:effectLst/>
                          <a:latin typeface="Calibri" panose="020F0502020204030204" pitchFamily="34" charset="0"/>
                        </a:rPr>
                        <a:t>Reservoar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1"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A6A6A6"/>
                          </a:solidFill>
                          <a:effectLst/>
                          <a:latin typeface="Calibri" panose="020F0502020204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sv-SE" sz="600" b="0" i="0" u="none" strike="noStrike">
                          <a:solidFill>
                            <a:srgbClr val="000000"/>
                          </a:solidFill>
                          <a:effectLst/>
                          <a:latin typeface="Calibri" panose="020F0502020204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kr/m3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tc>
                  <a:txBody>
                    <a:bodyPr/>
                    <a:lstStyle/>
                    <a:p>
                      <a:pPr algn="l" fontAlgn="b"/>
                      <a:r>
                        <a:rPr lang="sv-SE" sz="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634081536"/>
                  </a:ext>
                </a:extLst>
              </a:tr>
            </a:tbl>
          </a:graphicData>
        </a:graphic>
      </p:graphicFrame>
      <p:sp>
        <p:nvSpPr>
          <p:cNvPr id="5" name="textruta 4">
            <a:extLst>
              <a:ext uri="{FF2B5EF4-FFF2-40B4-BE49-F238E27FC236}">
                <a16:creationId xmlns:a16="http://schemas.microsoft.com/office/drawing/2014/main" id="{AE5752FA-32B1-4802-9348-568318665DDE}"/>
              </a:ext>
            </a:extLst>
          </p:cNvPr>
          <p:cNvSpPr txBox="1"/>
          <p:nvPr/>
        </p:nvSpPr>
        <p:spPr>
          <a:xfrm>
            <a:off x="384048" y="1859339"/>
            <a:ext cx="5513832" cy="3139321"/>
          </a:xfrm>
          <a:prstGeom prst="rect">
            <a:avLst/>
          </a:prstGeom>
          <a:noFill/>
        </p:spPr>
        <p:txBody>
          <a:bodyPr wrap="square" rtlCol="0">
            <a:spAutoFit/>
          </a:bodyPr>
          <a:lstStyle/>
          <a:p>
            <a:r>
              <a:rPr lang="sv-SE" b="1" dirty="0"/>
              <a:t>Värdering anläggning</a:t>
            </a:r>
          </a:p>
          <a:p>
            <a:r>
              <a:rPr lang="sv-SE" dirty="0"/>
              <a:t>Vi har fått den beräkningsmodell som </a:t>
            </a:r>
            <a:r>
              <a:rPr lang="sv-SE" dirty="0" err="1"/>
              <a:t>Vamas</a:t>
            </a:r>
            <a:r>
              <a:rPr lang="sv-SE" dirty="0"/>
              <a:t> använder sig av för att värdera anläggningar. De gör lika i hela regionen.</a:t>
            </a:r>
          </a:p>
          <a:p>
            <a:endParaRPr lang="sv-SE" dirty="0"/>
          </a:p>
          <a:p>
            <a:r>
              <a:rPr lang="sv-SE" dirty="0"/>
              <a:t>Vi har kartlagt hela systemet, alla rör, dimensioner, ventiler, brunnar.</a:t>
            </a:r>
          </a:p>
          <a:p>
            <a:endParaRPr lang="sv-SE" dirty="0"/>
          </a:p>
          <a:p>
            <a:r>
              <a:rPr lang="sv-SE" dirty="0"/>
              <a:t>Utifrån detta tillsammans med beräkningsmodell för avskrivning 2% i 50 år så landar vi i ett värde för anläggningen baserat på när anläggningen byggts.</a:t>
            </a:r>
          </a:p>
        </p:txBody>
      </p:sp>
      <p:pic>
        <p:nvPicPr>
          <p:cNvPr id="6" name="Bildobjekt 5">
            <a:extLst>
              <a:ext uri="{FF2B5EF4-FFF2-40B4-BE49-F238E27FC236}">
                <a16:creationId xmlns:a16="http://schemas.microsoft.com/office/drawing/2014/main" id="{2FDEE136-308F-4103-B83A-03381D341C82}"/>
              </a:ext>
            </a:extLst>
          </p:cNvPr>
          <p:cNvPicPr>
            <a:picLocks noChangeAspect="1"/>
          </p:cNvPicPr>
          <p:nvPr/>
        </p:nvPicPr>
        <p:blipFill>
          <a:blip r:embed="rId3"/>
          <a:stretch>
            <a:fillRect/>
          </a:stretch>
        </p:blipFill>
        <p:spPr>
          <a:xfrm>
            <a:off x="8818174" y="3428999"/>
            <a:ext cx="3629858" cy="2845499"/>
          </a:xfrm>
          <a:prstGeom prst="rect">
            <a:avLst/>
          </a:prstGeom>
        </p:spPr>
      </p:pic>
    </p:spTree>
    <p:extLst>
      <p:ext uri="{BB962C8B-B14F-4D97-AF65-F5344CB8AC3E}">
        <p14:creationId xmlns:p14="http://schemas.microsoft.com/office/powerpoint/2010/main" val="273823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AE5752FA-32B1-4802-9348-568318665DDE}"/>
              </a:ext>
            </a:extLst>
          </p:cNvPr>
          <p:cNvSpPr txBox="1"/>
          <p:nvPr/>
        </p:nvSpPr>
        <p:spPr>
          <a:xfrm>
            <a:off x="384048" y="1859339"/>
            <a:ext cx="5513832" cy="3970318"/>
          </a:xfrm>
          <a:prstGeom prst="rect">
            <a:avLst/>
          </a:prstGeom>
          <a:noFill/>
        </p:spPr>
        <p:txBody>
          <a:bodyPr wrap="square" rtlCol="0">
            <a:spAutoFit/>
          </a:bodyPr>
          <a:lstStyle/>
          <a:p>
            <a:r>
              <a:rPr lang="sv-SE" b="1" dirty="0"/>
              <a:t>Beräkning anslutning</a:t>
            </a:r>
          </a:p>
          <a:p>
            <a:r>
              <a:rPr lang="sv-SE" dirty="0"/>
              <a:t>VI har gått igenom alla medlemmar och uppdaterat andelar och tomtstorlekar samt lagt in regler för maximal tomtyta enligt punkten 5.3.</a:t>
            </a:r>
          </a:p>
          <a:p>
            <a:endParaRPr lang="sv-SE" dirty="0"/>
          </a:p>
          <a:p>
            <a:r>
              <a:rPr lang="sv-SE" dirty="0"/>
              <a:t>Sedan är det att beräkna igenom  punkt för punkt på respektive fastighet.</a:t>
            </a:r>
          </a:p>
          <a:p>
            <a:endParaRPr lang="sv-SE" dirty="0"/>
          </a:p>
          <a:p>
            <a:r>
              <a:rPr lang="sv-SE" dirty="0"/>
              <a:t>De punkter som varierar är c) och d) där tomtytan avgör samt antal andelar.</a:t>
            </a:r>
          </a:p>
          <a:p>
            <a:endParaRPr lang="sv-SE" dirty="0"/>
          </a:p>
          <a:p>
            <a:r>
              <a:rPr lang="sv-SE" dirty="0"/>
              <a:t>På punkt d) får vi återbetalt redan betald anslutning till reningsverket för spillvatten (avlopp) 60% av två gånger avgift per bostadsenhet erlagd.</a:t>
            </a:r>
          </a:p>
        </p:txBody>
      </p:sp>
      <p:pic>
        <p:nvPicPr>
          <p:cNvPr id="2" name="Bildobjekt 1">
            <a:extLst>
              <a:ext uri="{FF2B5EF4-FFF2-40B4-BE49-F238E27FC236}">
                <a16:creationId xmlns:a16="http://schemas.microsoft.com/office/drawing/2014/main" id="{1ABF1719-30EA-4B52-A9D1-E8F57CD0C13E}"/>
              </a:ext>
            </a:extLst>
          </p:cNvPr>
          <p:cNvPicPr>
            <a:picLocks noChangeAspect="1"/>
          </p:cNvPicPr>
          <p:nvPr/>
        </p:nvPicPr>
        <p:blipFill>
          <a:blip r:embed="rId3"/>
          <a:stretch>
            <a:fillRect/>
          </a:stretch>
        </p:blipFill>
        <p:spPr>
          <a:xfrm>
            <a:off x="7128365" y="320897"/>
            <a:ext cx="4223483" cy="6216205"/>
          </a:xfrm>
          <a:prstGeom prst="rect">
            <a:avLst/>
          </a:prstGeom>
        </p:spPr>
      </p:pic>
    </p:spTree>
    <p:extLst>
      <p:ext uri="{BB962C8B-B14F-4D97-AF65-F5344CB8AC3E}">
        <p14:creationId xmlns:p14="http://schemas.microsoft.com/office/powerpoint/2010/main" val="418243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AE5752FA-32B1-4802-9348-568318665DDE}"/>
              </a:ext>
            </a:extLst>
          </p:cNvPr>
          <p:cNvSpPr txBox="1"/>
          <p:nvPr/>
        </p:nvSpPr>
        <p:spPr>
          <a:xfrm>
            <a:off x="384048" y="2124514"/>
            <a:ext cx="5096532" cy="3416320"/>
          </a:xfrm>
          <a:prstGeom prst="rect">
            <a:avLst/>
          </a:prstGeom>
          <a:noFill/>
        </p:spPr>
        <p:txBody>
          <a:bodyPr wrap="square" rtlCol="0">
            <a:spAutoFit/>
          </a:bodyPr>
          <a:lstStyle/>
          <a:p>
            <a:r>
              <a:rPr lang="sv-SE" b="1" dirty="0"/>
              <a:t>Återbetalning anläggning</a:t>
            </a:r>
          </a:p>
          <a:p>
            <a:r>
              <a:rPr lang="sv-SE" dirty="0"/>
              <a:t>När GA 27 bildades så köptes respektive tidigare samfällighets anläggningar.</a:t>
            </a:r>
          </a:p>
          <a:p>
            <a:endParaRPr lang="sv-SE" dirty="0"/>
          </a:p>
          <a:p>
            <a:r>
              <a:rPr lang="sv-SE" dirty="0"/>
              <a:t>Värderingar gjordes för respektive.</a:t>
            </a:r>
          </a:p>
          <a:p>
            <a:endParaRPr lang="sv-SE" dirty="0"/>
          </a:p>
          <a:p>
            <a:r>
              <a:rPr lang="sv-SE" dirty="0"/>
              <a:t>För detta inköp belånade samfälligheten pengar att betala till de gamla gemensamhetsanläggningarna.</a:t>
            </a:r>
          </a:p>
          <a:p>
            <a:endParaRPr lang="sv-SE" dirty="0"/>
          </a:p>
          <a:p>
            <a:r>
              <a:rPr lang="sv-SE" dirty="0"/>
              <a:t>Dessa dras av från totala värdet när vi beräknar vad respektive medlem skall få för värde tillbaks för att skriva av de lån som är upptagna för det ändamålet.</a:t>
            </a:r>
          </a:p>
        </p:txBody>
      </p:sp>
      <p:pic>
        <p:nvPicPr>
          <p:cNvPr id="6" name="Bildobjekt 5">
            <a:extLst>
              <a:ext uri="{FF2B5EF4-FFF2-40B4-BE49-F238E27FC236}">
                <a16:creationId xmlns:a16="http://schemas.microsoft.com/office/drawing/2014/main" id="{71DAA238-E4A5-4191-9BBB-D4C602C7EB90}"/>
              </a:ext>
            </a:extLst>
          </p:cNvPr>
          <p:cNvPicPr>
            <a:picLocks noChangeAspect="1"/>
          </p:cNvPicPr>
          <p:nvPr/>
        </p:nvPicPr>
        <p:blipFill>
          <a:blip r:embed="rId3"/>
          <a:stretch>
            <a:fillRect/>
          </a:stretch>
        </p:blipFill>
        <p:spPr>
          <a:xfrm>
            <a:off x="5480580" y="2379151"/>
            <a:ext cx="6570935" cy="2611761"/>
          </a:xfrm>
          <a:prstGeom prst="rect">
            <a:avLst/>
          </a:prstGeom>
        </p:spPr>
      </p:pic>
    </p:spTree>
    <p:extLst>
      <p:ext uri="{BB962C8B-B14F-4D97-AF65-F5344CB8AC3E}">
        <p14:creationId xmlns:p14="http://schemas.microsoft.com/office/powerpoint/2010/main" val="142781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AE5752FA-32B1-4802-9348-568318665DDE}"/>
              </a:ext>
            </a:extLst>
          </p:cNvPr>
          <p:cNvSpPr txBox="1"/>
          <p:nvPr/>
        </p:nvSpPr>
        <p:spPr>
          <a:xfrm>
            <a:off x="411480" y="1246690"/>
            <a:ext cx="5096532" cy="369332"/>
          </a:xfrm>
          <a:prstGeom prst="rect">
            <a:avLst/>
          </a:prstGeom>
          <a:noFill/>
        </p:spPr>
        <p:txBody>
          <a:bodyPr wrap="square" rtlCol="0">
            <a:spAutoFit/>
          </a:bodyPr>
          <a:lstStyle/>
          <a:p>
            <a:r>
              <a:rPr lang="sv-SE" b="1" dirty="0"/>
              <a:t>Återbetalning anläggning</a:t>
            </a:r>
          </a:p>
        </p:txBody>
      </p:sp>
      <p:graphicFrame>
        <p:nvGraphicFramePr>
          <p:cNvPr id="6" name="Tabell 5">
            <a:extLst>
              <a:ext uri="{FF2B5EF4-FFF2-40B4-BE49-F238E27FC236}">
                <a16:creationId xmlns:a16="http://schemas.microsoft.com/office/drawing/2014/main" id="{DB701E82-E707-4341-A250-B33A728CB9E9}"/>
              </a:ext>
            </a:extLst>
          </p:cNvPr>
          <p:cNvGraphicFramePr>
            <a:graphicFrameLocks noGrp="1"/>
          </p:cNvGraphicFramePr>
          <p:nvPr>
            <p:extLst>
              <p:ext uri="{D42A27DB-BD31-4B8C-83A1-F6EECF244321}">
                <p14:modId xmlns:p14="http://schemas.microsoft.com/office/powerpoint/2010/main" val="4045304835"/>
              </p:ext>
            </p:extLst>
          </p:nvPr>
        </p:nvGraphicFramePr>
        <p:xfrm>
          <a:off x="895436" y="1572405"/>
          <a:ext cx="10401128" cy="4351332"/>
        </p:xfrm>
        <a:graphic>
          <a:graphicData uri="http://schemas.openxmlformats.org/drawingml/2006/table">
            <a:tbl>
              <a:tblPr/>
              <a:tblGrid>
                <a:gridCol w="1816151">
                  <a:extLst>
                    <a:ext uri="{9D8B030D-6E8A-4147-A177-3AD203B41FA5}">
                      <a16:colId xmlns:a16="http://schemas.microsoft.com/office/drawing/2014/main" val="3387646358"/>
                    </a:ext>
                  </a:extLst>
                </a:gridCol>
                <a:gridCol w="1219060">
                  <a:extLst>
                    <a:ext uri="{9D8B030D-6E8A-4147-A177-3AD203B41FA5}">
                      <a16:colId xmlns:a16="http://schemas.microsoft.com/office/drawing/2014/main" val="313851493"/>
                    </a:ext>
                  </a:extLst>
                </a:gridCol>
                <a:gridCol w="348303">
                  <a:extLst>
                    <a:ext uri="{9D8B030D-6E8A-4147-A177-3AD203B41FA5}">
                      <a16:colId xmlns:a16="http://schemas.microsoft.com/office/drawing/2014/main" val="1078132158"/>
                    </a:ext>
                  </a:extLst>
                </a:gridCol>
                <a:gridCol w="373181">
                  <a:extLst>
                    <a:ext uri="{9D8B030D-6E8A-4147-A177-3AD203B41FA5}">
                      <a16:colId xmlns:a16="http://schemas.microsoft.com/office/drawing/2014/main" val="4024271475"/>
                    </a:ext>
                  </a:extLst>
                </a:gridCol>
                <a:gridCol w="410500">
                  <a:extLst>
                    <a:ext uri="{9D8B030D-6E8A-4147-A177-3AD203B41FA5}">
                      <a16:colId xmlns:a16="http://schemas.microsoft.com/office/drawing/2014/main" val="3785456703"/>
                    </a:ext>
                  </a:extLst>
                </a:gridCol>
                <a:gridCol w="1268818">
                  <a:extLst>
                    <a:ext uri="{9D8B030D-6E8A-4147-A177-3AD203B41FA5}">
                      <a16:colId xmlns:a16="http://schemas.microsoft.com/office/drawing/2014/main" val="2736168744"/>
                    </a:ext>
                  </a:extLst>
                </a:gridCol>
                <a:gridCol w="1480288">
                  <a:extLst>
                    <a:ext uri="{9D8B030D-6E8A-4147-A177-3AD203B41FA5}">
                      <a16:colId xmlns:a16="http://schemas.microsoft.com/office/drawing/2014/main" val="6154828"/>
                    </a:ext>
                  </a:extLst>
                </a:gridCol>
                <a:gridCol w="472697">
                  <a:extLst>
                    <a:ext uri="{9D8B030D-6E8A-4147-A177-3AD203B41FA5}">
                      <a16:colId xmlns:a16="http://schemas.microsoft.com/office/drawing/2014/main" val="2495459856"/>
                    </a:ext>
                  </a:extLst>
                </a:gridCol>
                <a:gridCol w="472697">
                  <a:extLst>
                    <a:ext uri="{9D8B030D-6E8A-4147-A177-3AD203B41FA5}">
                      <a16:colId xmlns:a16="http://schemas.microsoft.com/office/drawing/2014/main" val="2895916267"/>
                    </a:ext>
                  </a:extLst>
                </a:gridCol>
                <a:gridCol w="2539433">
                  <a:extLst>
                    <a:ext uri="{9D8B030D-6E8A-4147-A177-3AD203B41FA5}">
                      <a16:colId xmlns:a16="http://schemas.microsoft.com/office/drawing/2014/main" val="3468763395"/>
                    </a:ext>
                  </a:extLst>
                </a:gridCol>
              </a:tblGrid>
              <a:tr h="171763">
                <a:tc>
                  <a:txBody>
                    <a:bodyPr/>
                    <a:lstStyle/>
                    <a:p>
                      <a:pPr algn="l" fontAlgn="b"/>
                      <a:r>
                        <a:rPr lang="sv-SE" sz="1000" b="0" i="0" u="none" strike="noStrike">
                          <a:solidFill>
                            <a:srgbClr val="000000"/>
                          </a:solidFill>
                          <a:effectLst/>
                          <a:latin typeface="Calibri" panose="020F0502020204030204" pitchFamily="34" charset="0"/>
                        </a:rPr>
                        <a:t>inkl moms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30114740"/>
                  </a:ext>
                </a:extLst>
              </a:tr>
              <a:tr h="515290">
                <a:tc gridSpan="2">
                  <a:txBody>
                    <a:bodyPr/>
                    <a:lstStyle/>
                    <a:p>
                      <a:pPr algn="l" fontAlgn="ctr"/>
                      <a:r>
                        <a:rPr lang="sv-SE" sz="1000" b="0" i="0" u="none" strike="noStrike">
                          <a:solidFill>
                            <a:srgbClr val="000000"/>
                          </a:solidFill>
                          <a:effectLst/>
                          <a:latin typeface="Calibri" panose="020F0502020204030204" pitchFamily="34" charset="0"/>
                        </a:rPr>
                        <a:t>Beräkning Värde för anläggning per område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sv-SE"/>
                    </a:p>
                  </a:txBody>
                  <a:tcPr/>
                </a:tc>
                <a:tc gridSpan="2">
                  <a:txBody>
                    <a:bodyPr/>
                    <a:lstStyle/>
                    <a:p>
                      <a:pPr algn="l" fontAlgn="ctr"/>
                      <a:r>
                        <a:rPr lang="sv-SE" sz="1000" b="0" i="0" u="none" strike="noStrike">
                          <a:solidFill>
                            <a:srgbClr val="000000"/>
                          </a:solidFill>
                          <a:effectLst/>
                          <a:latin typeface="Calibri" panose="020F0502020204030204" pitchFamily="34" charset="0"/>
                        </a:rPr>
                        <a:t>Andelar</a:t>
                      </a:r>
                    </a:p>
                  </a:txBody>
                  <a:tcPr marL="0" marR="0" marT="0" marB="0" anchor="ctr">
                    <a:lnL>
                      <a:noFill/>
                    </a:lnL>
                    <a:lnR>
                      <a:noFill/>
                    </a:lnR>
                    <a:lnT>
                      <a:noFill/>
                    </a:lnT>
                    <a:lnB>
                      <a:noFill/>
                    </a:lnB>
                  </a:tcPr>
                </a:tc>
                <a:tc hMerge="1">
                  <a:txBody>
                    <a:bodyPr/>
                    <a:lstStyle/>
                    <a:p>
                      <a:endParaRPr lang="sv-SE"/>
                    </a:p>
                  </a:txBody>
                  <a:tcPr/>
                </a:tc>
                <a:tc gridSpan="2">
                  <a:txBody>
                    <a:bodyPr/>
                    <a:lstStyle/>
                    <a:p>
                      <a:pPr algn="l" fontAlgn="ctr"/>
                      <a:r>
                        <a:rPr lang="sv-SE" sz="1000" b="0" i="0" u="none" strike="noStrike">
                          <a:solidFill>
                            <a:srgbClr val="000000"/>
                          </a:solidFill>
                          <a:effectLst/>
                          <a:latin typeface="Calibri" panose="020F0502020204030204" pitchFamily="34" charset="0"/>
                        </a:rPr>
                        <a:t>Värde anläggning</a:t>
                      </a:r>
                    </a:p>
                  </a:txBody>
                  <a:tcPr marL="0" marR="0" marT="0" marB="0" anchor="ctr">
                    <a:lnL>
                      <a:noFill/>
                    </a:lnL>
                    <a:lnR>
                      <a:noFill/>
                    </a:lnR>
                    <a:lnT>
                      <a:noFill/>
                    </a:lnT>
                    <a:lnB>
                      <a:noFill/>
                    </a:lnB>
                  </a:tcPr>
                </a:tc>
                <a:tc hMerge="1">
                  <a:txBody>
                    <a:bodyPr/>
                    <a:lstStyle/>
                    <a:p>
                      <a:endParaRPr lang="sv-SE"/>
                    </a:p>
                  </a:txBody>
                  <a:tcPr/>
                </a:tc>
                <a:tc>
                  <a:txBody>
                    <a:bodyPr/>
                    <a:lstStyle/>
                    <a:p>
                      <a:pPr algn="l" fontAlgn="ctr"/>
                      <a:r>
                        <a:rPr lang="sv-SE" sz="1000" b="0" i="0" u="none" strike="noStrike">
                          <a:solidFill>
                            <a:srgbClr val="000000"/>
                          </a:solidFill>
                          <a:effectLst/>
                          <a:latin typeface="Calibri" panose="020F0502020204030204" pitchFamily="34" charset="0"/>
                        </a:rPr>
                        <a:t>Ersättning som redan betalats till samfälligheterna</a:t>
                      </a:r>
                    </a:p>
                  </a:txBody>
                  <a:tcPr marL="0" marR="0" marT="0" marB="0" anchor="ctr">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summa</a:t>
                      </a:r>
                    </a:p>
                  </a:txBody>
                  <a:tcPr marL="0" marR="0" marT="0" marB="0" anchor="b">
                    <a:lnL>
                      <a:noFill/>
                    </a:lnL>
                    <a:lnR>
                      <a:noFill/>
                    </a:lnR>
                    <a:lnT>
                      <a:noFill/>
                    </a:lnT>
                    <a:lnB>
                      <a:noFill/>
                    </a:lnB>
                  </a:tcPr>
                </a:tc>
                <a:tc hMerge="1">
                  <a:txBody>
                    <a:bodyPr/>
                    <a:lstStyle/>
                    <a:p>
                      <a:endParaRPr lang="sv-SE"/>
                    </a:p>
                  </a:txBody>
                  <a:tcPr/>
                </a:tc>
                <a:tc>
                  <a:txBody>
                    <a:bodyPr/>
                    <a:lstStyle/>
                    <a:p>
                      <a:pPr algn="ctr" fontAlgn="ctr"/>
                      <a:r>
                        <a:rPr lang="sv-SE" sz="1000" b="0" i="0" u="none" strike="noStrike">
                          <a:solidFill>
                            <a:srgbClr val="000000"/>
                          </a:solidFill>
                          <a:effectLst/>
                          <a:latin typeface="Calibri" panose="020F0502020204030204" pitchFamily="34" charset="0"/>
                        </a:rPr>
                        <a:t>Värde per andel</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0822727"/>
                  </a:ext>
                </a:extLst>
              </a:tr>
              <a:tr h="171763">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sv-SE"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0390257"/>
                  </a:ext>
                </a:extLst>
              </a:tr>
              <a:tr h="314899">
                <a:tc>
                  <a:txBody>
                    <a:bodyPr/>
                    <a:lstStyle/>
                    <a:p>
                      <a:pPr algn="l" fontAlgn="b"/>
                      <a:r>
                        <a:rPr lang="sv-SE" sz="1000" b="0" i="0" u="none" strike="noStrike">
                          <a:solidFill>
                            <a:srgbClr val="000000"/>
                          </a:solidFill>
                          <a:effectLst/>
                          <a:latin typeface="Calibri" panose="020F0502020204030204" pitchFamily="34" charset="0"/>
                        </a:rPr>
                        <a:t>Kerstivägens pumphus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93</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795 333 kr </a:t>
                      </a:r>
                    </a:p>
                  </a:txBody>
                  <a:tcPr marL="0" marR="0" marT="0" marB="0" anchor="b">
                    <a:lnL>
                      <a:noFill/>
                    </a:lnL>
                    <a:lnR>
                      <a:noFill/>
                    </a:lnR>
                    <a:lnT>
                      <a:noFill/>
                    </a:lnT>
                    <a:lnB>
                      <a:noFill/>
                    </a:lnB>
                  </a:tcPr>
                </a:tc>
                <a:tc hMerge="1">
                  <a:txBody>
                    <a:bodyPr/>
                    <a:lstStyle/>
                    <a:p>
                      <a:endParaRPr lang="sv-SE"/>
                    </a:p>
                  </a:txBody>
                  <a:tcPr/>
                </a:tc>
                <a:tc>
                  <a:txBody>
                    <a:bodyPr/>
                    <a:lstStyle/>
                    <a:p>
                      <a:pPr algn="l" fontAlgn="b"/>
                      <a:r>
                        <a:rPr lang="sv-SE" sz="1000" b="0" i="0" u="none" strike="noStrike">
                          <a:solidFill>
                            <a:srgbClr val="000000"/>
                          </a:solidFill>
                          <a:effectLst/>
                          <a:latin typeface="Calibri" panose="020F0502020204030204" pitchFamily="34" charset="0"/>
                        </a:rPr>
                        <a:t>                            212 000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583 333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6 272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9276743"/>
                  </a:ext>
                </a:extLst>
              </a:tr>
              <a:tr h="314899">
                <a:tc>
                  <a:txBody>
                    <a:bodyPr/>
                    <a:lstStyle/>
                    <a:p>
                      <a:pPr algn="l" fontAlgn="b"/>
                      <a:r>
                        <a:rPr lang="sv-SE" sz="10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64</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3 886 038 kr </a:t>
                      </a:r>
                    </a:p>
                  </a:txBody>
                  <a:tcPr marL="0" marR="0" marT="0" marB="0" anchor="b">
                    <a:lnL>
                      <a:noFill/>
                    </a:lnL>
                    <a:lnR>
                      <a:noFill/>
                    </a:lnR>
                    <a:lnT>
                      <a:noFill/>
                    </a:lnT>
                    <a:lnB>
                      <a:noFill/>
                    </a:lnB>
                  </a:tcPr>
                </a:tc>
                <a:tc hMerge="1">
                  <a:txBody>
                    <a:bodyPr/>
                    <a:lstStyle/>
                    <a:p>
                      <a:endParaRPr lang="sv-SE"/>
                    </a:p>
                  </a:txBody>
                  <a:tcPr/>
                </a:tc>
                <a:tc>
                  <a:txBody>
                    <a:bodyPr/>
                    <a:lstStyle/>
                    <a:p>
                      <a:pPr algn="l" fontAlgn="b"/>
                      <a:r>
                        <a:rPr lang="sv-SE" sz="1000" b="0" i="0" u="none" strike="noStrike">
                          <a:solidFill>
                            <a:srgbClr val="000000"/>
                          </a:solidFill>
                          <a:effectLst/>
                          <a:latin typeface="Calibri" panose="020F0502020204030204" pitchFamily="34" charset="0"/>
                        </a:rPr>
                        <a:t>                        1 109 000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2 777 038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43 391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6993424"/>
                  </a:ext>
                </a:extLst>
              </a:tr>
              <a:tr h="314899">
                <a:tc>
                  <a:txBody>
                    <a:bodyPr/>
                    <a:lstStyle/>
                    <a:p>
                      <a:pPr algn="l" fontAlgn="b"/>
                      <a:r>
                        <a:rPr lang="sv-SE" sz="1000" b="0"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49</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223 966 kr </a:t>
                      </a:r>
                    </a:p>
                  </a:txBody>
                  <a:tcPr marL="0" marR="0" marT="0" marB="0" anchor="b">
                    <a:lnL>
                      <a:noFill/>
                    </a:lnL>
                    <a:lnR>
                      <a:noFill/>
                    </a:lnR>
                    <a:lnT>
                      <a:noFill/>
                    </a:lnT>
                    <a:lnB>
                      <a:noFill/>
                    </a:lnB>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223 966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4 571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0130984"/>
                  </a:ext>
                </a:extLst>
              </a:tr>
              <a:tr h="314899">
                <a:tc>
                  <a:txBody>
                    <a:bodyPr/>
                    <a:lstStyle/>
                    <a:p>
                      <a:pPr algn="l" fontAlgn="b"/>
                      <a:r>
                        <a:rPr lang="sv-SE" sz="1000" b="0" i="0" u="none" strike="noStrike">
                          <a:solidFill>
                            <a:srgbClr val="000000"/>
                          </a:solidFill>
                          <a:effectLst/>
                          <a:latin typeface="Calibri" panose="020F0502020204030204" pitchFamily="34" charset="0"/>
                        </a:rPr>
                        <a:t>300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52</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872 442 kr </a:t>
                      </a:r>
                    </a:p>
                  </a:txBody>
                  <a:tcPr marL="0" marR="0" marT="0" marB="0" anchor="b">
                    <a:lnL>
                      <a:noFill/>
                    </a:lnL>
                    <a:lnR>
                      <a:noFill/>
                    </a:lnR>
                    <a:lnT>
                      <a:noFill/>
                    </a:lnT>
                    <a:lnB>
                      <a:noFill/>
                    </a:lnB>
                  </a:tcPr>
                </a:tc>
                <a:tc hMerge="1">
                  <a:txBody>
                    <a:bodyPr/>
                    <a:lstStyle/>
                    <a:p>
                      <a:endParaRPr lang="sv-SE"/>
                    </a:p>
                  </a:txBody>
                  <a:tcPr/>
                </a:tc>
                <a:tc>
                  <a:txBody>
                    <a:bodyPr/>
                    <a:lstStyle/>
                    <a:p>
                      <a:pPr algn="l" fontAlgn="b"/>
                      <a:r>
                        <a:rPr lang="sv-SE" sz="1000" b="0" i="0" u="none" strike="noStrike">
                          <a:solidFill>
                            <a:srgbClr val="000000"/>
                          </a:solidFill>
                          <a:effectLst/>
                          <a:latin typeface="Calibri" panose="020F0502020204030204" pitchFamily="34" charset="0"/>
                        </a:rPr>
                        <a:t>                            236 000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636 442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12 239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2316398"/>
                  </a:ext>
                </a:extLst>
              </a:tr>
              <a:tr h="314899">
                <a:tc>
                  <a:txBody>
                    <a:bodyPr/>
                    <a:lstStyle/>
                    <a:p>
                      <a:pPr algn="l" fontAlgn="b"/>
                      <a:r>
                        <a:rPr lang="sv-SE" sz="1000" b="0" i="0" u="none" strike="noStrike">
                          <a:solidFill>
                            <a:srgbClr val="000000"/>
                          </a:solidFill>
                          <a:effectLst/>
                          <a:latin typeface="Calibri" panose="020F0502020204030204" pitchFamily="34" charset="0"/>
                        </a:rPr>
                        <a:t>Gullbrändan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1 469 892 kr </a:t>
                      </a:r>
                    </a:p>
                  </a:txBody>
                  <a:tcPr marL="0" marR="0" marT="0" marB="0" anchor="b">
                    <a:lnL>
                      <a:noFill/>
                    </a:lnL>
                    <a:lnR>
                      <a:noFill/>
                    </a:lnR>
                    <a:lnT>
                      <a:noFill/>
                    </a:lnT>
                    <a:lnB>
                      <a:noFill/>
                    </a:lnB>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1 469 892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14 271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3672974"/>
                  </a:ext>
                </a:extLst>
              </a:tr>
              <a:tr h="314899">
                <a:tc>
                  <a:txBody>
                    <a:bodyPr/>
                    <a:lstStyle/>
                    <a:p>
                      <a:pPr algn="l" fontAlgn="b"/>
                      <a:r>
                        <a:rPr lang="sv-SE" sz="1000" b="0" i="0" u="none" strike="noStrike">
                          <a:solidFill>
                            <a:srgbClr val="000000"/>
                          </a:solidFill>
                          <a:effectLst/>
                          <a:latin typeface="Calibri" panose="020F0502020204030204" pitchFamily="34" charset="0"/>
                        </a:rPr>
                        <a:t>Sjungarbacken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184</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1 835 663 kr </a:t>
                      </a:r>
                    </a:p>
                  </a:txBody>
                  <a:tcPr marL="0" marR="0" marT="0" marB="0" anchor="b">
                    <a:lnL>
                      <a:noFill/>
                    </a:lnL>
                    <a:lnR>
                      <a:noFill/>
                    </a:lnR>
                    <a:lnT>
                      <a:noFill/>
                    </a:lnT>
                    <a:lnB>
                      <a:noFill/>
                    </a:lnB>
                  </a:tcPr>
                </a:tc>
                <a:tc hMerge="1">
                  <a:txBody>
                    <a:bodyPr/>
                    <a:lstStyle/>
                    <a:p>
                      <a:endParaRPr lang="sv-SE"/>
                    </a:p>
                  </a:txBody>
                  <a:tcPr/>
                </a:tc>
                <a:tc>
                  <a:txBody>
                    <a:bodyPr/>
                    <a:lstStyle/>
                    <a:p>
                      <a:pPr algn="l" fontAlgn="b"/>
                      <a:r>
                        <a:rPr lang="sv-SE" sz="1000" b="0" i="0" u="none" strike="noStrike">
                          <a:solidFill>
                            <a:srgbClr val="000000"/>
                          </a:solidFill>
                          <a:effectLst/>
                          <a:latin typeface="Calibri" panose="020F0502020204030204" pitchFamily="34" charset="0"/>
                        </a:rPr>
                        <a:t>                        1 913 000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77 337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420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6618796"/>
                  </a:ext>
                </a:extLst>
              </a:tr>
              <a:tr h="314899">
                <a:tc>
                  <a:txBody>
                    <a:bodyPr/>
                    <a:lstStyle/>
                    <a:p>
                      <a:pPr algn="l" fontAlgn="b"/>
                      <a:r>
                        <a:rPr lang="sv-SE" sz="1000" b="0" i="0" u="none" strike="noStrike">
                          <a:solidFill>
                            <a:srgbClr val="000000"/>
                          </a:solidFill>
                          <a:effectLst/>
                          <a:latin typeface="Calibri" panose="020F0502020204030204" pitchFamily="34" charset="0"/>
                        </a:rPr>
                        <a:t>Horrmundberget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191</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4 495 500 kr </a:t>
                      </a:r>
                    </a:p>
                  </a:txBody>
                  <a:tcPr marL="0" marR="0" marT="0" marB="0" anchor="b">
                    <a:lnL>
                      <a:noFill/>
                    </a:lnL>
                    <a:lnR>
                      <a:noFill/>
                    </a:lnR>
                    <a:lnT>
                      <a:noFill/>
                    </a:lnT>
                    <a:lnB>
                      <a:noFill/>
                    </a:lnB>
                  </a:tcPr>
                </a:tc>
                <a:tc hMerge="1">
                  <a:txBody>
                    <a:bodyPr/>
                    <a:lstStyle/>
                    <a:p>
                      <a:endParaRPr lang="sv-SE"/>
                    </a:p>
                  </a:txBody>
                  <a:tcPr/>
                </a:tc>
                <a:tc>
                  <a:txBody>
                    <a:bodyPr/>
                    <a:lstStyle/>
                    <a:p>
                      <a:pPr algn="l" fontAlgn="b"/>
                      <a:r>
                        <a:rPr lang="sv-SE" sz="1000" b="0" i="0" u="none" strike="noStrike">
                          <a:solidFill>
                            <a:srgbClr val="000000"/>
                          </a:solidFill>
                          <a:effectLst/>
                          <a:latin typeface="Calibri" panose="020F0502020204030204" pitchFamily="34" charset="0"/>
                        </a:rPr>
                        <a:t>                        2 519 000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1 976 500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10 348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5230397"/>
                  </a:ext>
                </a:extLst>
              </a:tr>
              <a:tr h="314899">
                <a:tc>
                  <a:txBody>
                    <a:bodyPr/>
                    <a:lstStyle/>
                    <a:p>
                      <a:pPr algn="l" fontAlgn="b"/>
                      <a:r>
                        <a:rPr lang="sv-SE" sz="1000" b="0" i="0" u="none" strike="noStrike">
                          <a:solidFill>
                            <a:srgbClr val="000000"/>
                          </a:solidFill>
                          <a:effectLst/>
                          <a:latin typeface="Calibri" panose="020F0502020204030204" pitchFamily="34" charset="0"/>
                        </a:rPr>
                        <a:t>Mitt I pisten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153</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2 951 290 kr </a:t>
                      </a:r>
                    </a:p>
                  </a:txBody>
                  <a:tcPr marL="0" marR="0" marT="0" marB="0" anchor="b">
                    <a:lnL>
                      <a:noFill/>
                    </a:lnL>
                    <a:lnR>
                      <a:noFill/>
                    </a:lnR>
                    <a:lnT>
                      <a:noFill/>
                    </a:lnT>
                    <a:lnB>
                      <a:noFill/>
                    </a:lnB>
                  </a:tcPr>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2 951 290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19 289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0802179"/>
                  </a:ext>
                </a:extLst>
              </a:tr>
              <a:tr h="314899">
                <a:tc>
                  <a:txBody>
                    <a:bodyPr/>
                    <a:lstStyle/>
                    <a:p>
                      <a:pPr algn="l" fontAlgn="b"/>
                      <a:r>
                        <a:rPr lang="sv-SE" sz="1000" b="0" i="0" u="none" strike="noStrike">
                          <a:solidFill>
                            <a:srgbClr val="000000"/>
                          </a:solidFill>
                          <a:effectLst/>
                          <a:latin typeface="Calibri" panose="020F0502020204030204" pitchFamily="34" charset="0"/>
                        </a:rPr>
                        <a:t>Välkomstcentret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744 885 kr </a:t>
                      </a:r>
                    </a:p>
                  </a:txBody>
                  <a:tcPr marL="0" marR="0" marT="0" marB="0" anchor="b">
                    <a:lnL>
                      <a:noFill/>
                    </a:lnL>
                    <a:lnR>
                      <a:noFill/>
                    </a:lnR>
                    <a:lnT>
                      <a:noFill/>
                    </a:lnT>
                    <a:lnB>
                      <a:noFill/>
                    </a:lnB>
                  </a:tcPr>
                </a:tc>
                <a:tc hMerge="1">
                  <a:txBody>
                    <a:bodyPr/>
                    <a:lstStyle/>
                    <a:p>
                      <a:endParaRPr lang="sv-SE"/>
                    </a:p>
                  </a:txBody>
                  <a:tcPr/>
                </a:tc>
                <a:tc>
                  <a:txBody>
                    <a:bodyPr/>
                    <a:lstStyle/>
                    <a:p>
                      <a:pPr algn="l" fontAlgn="b"/>
                      <a:r>
                        <a:rPr lang="sv-SE" sz="1000" b="0" i="0" u="none" strike="noStrike">
                          <a:solidFill>
                            <a:srgbClr val="000000"/>
                          </a:solidFill>
                          <a:effectLst/>
                          <a:latin typeface="Calibri" panose="020F0502020204030204" pitchFamily="34" charset="0"/>
                        </a:rPr>
                        <a:t>                              92 000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652 885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25 111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8599929"/>
                  </a:ext>
                </a:extLst>
              </a:tr>
              <a:tr h="171763">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sv-SE"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0551473"/>
                  </a:ext>
                </a:extLst>
              </a:tr>
              <a:tr h="314899">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sv-SE" sz="1000" b="0" i="0" u="none" strike="noStrike">
                          <a:solidFill>
                            <a:srgbClr val="FF0000"/>
                          </a:solidFill>
                          <a:effectLst/>
                          <a:latin typeface="Calibri" panose="020F0502020204030204" pitchFamily="34" charset="0"/>
                        </a:rPr>
                        <a:t>915</a:t>
                      </a:r>
                    </a:p>
                  </a:txBody>
                  <a:tcPr marL="0" marR="0" marT="0" marB="0" anchor="b">
                    <a:lnL>
                      <a:noFill/>
                    </a:lnL>
                    <a:lnR>
                      <a:noFill/>
                    </a:lnR>
                    <a:lnT>
                      <a:noFill/>
                    </a:lnT>
                    <a:lnB>
                      <a:noFill/>
                    </a:lnB>
                  </a:tcPr>
                </a:tc>
                <a:tc>
                  <a:txBody>
                    <a:bodyPr/>
                    <a:lstStyle/>
                    <a:p>
                      <a:pPr algn="l" fontAlgn="b"/>
                      <a:endParaRPr lang="sv-SE" sz="1000" b="0" i="0" u="none" strike="noStrike" dirty="0">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sv-SE" sz="1000" b="0" i="0" u="none" strike="noStrike">
                          <a:solidFill>
                            <a:srgbClr val="000000"/>
                          </a:solidFill>
                          <a:effectLst/>
                          <a:latin typeface="Calibri" panose="020F0502020204030204" pitchFamily="34" charset="0"/>
                        </a:rPr>
                        <a:t>               17 275 010 kr </a:t>
                      </a:r>
                    </a:p>
                  </a:txBody>
                  <a:tcPr marL="0" marR="0" marT="0" marB="0" anchor="b">
                    <a:lnL>
                      <a:noFill/>
                    </a:lnL>
                    <a:lnR>
                      <a:noFill/>
                    </a:lnR>
                    <a:lnT>
                      <a:noFill/>
                    </a:lnT>
                    <a:lnB>
                      <a:noFill/>
                    </a:lnB>
                  </a:tcPr>
                </a:tc>
                <a:tc>
                  <a:txBody>
                    <a:bodyPr/>
                    <a:lstStyle/>
                    <a:p>
                      <a:pPr algn="l" fontAlgn="b"/>
                      <a:r>
                        <a:rPr lang="sv-SE" sz="1000" b="0" i="0" u="none" strike="noStrike">
                          <a:solidFill>
                            <a:srgbClr val="000000"/>
                          </a:solidFill>
                          <a:effectLst/>
                          <a:latin typeface="Calibri" panose="020F0502020204030204" pitchFamily="34" charset="0"/>
                        </a:rPr>
                        <a:t>                        6 081 000 kr </a:t>
                      </a:r>
                    </a:p>
                  </a:txBody>
                  <a:tcPr marL="0" marR="0" marT="0" marB="0" anchor="b">
                    <a:lnL>
                      <a:noFill/>
                    </a:lnL>
                    <a:lnR>
                      <a:noFill/>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    11 194 010 kr </a:t>
                      </a:r>
                    </a:p>
                  </a:txBody>
                  <a:tcPr marL="0" marR="0" marT="0" marB="0" anchor="b">
                    <a:lnL>
                      <a:noFill/>
                    </a:lnL>
                    <a:lnR>
                      <a:noFill/>
                    </a:lnR>
                    <a:lnT>
                      <a:noFill/>
                    </a:lnT>
                    <a:lnB>
                      <a:noFill/>
                    </a:lnB>
                  </a:tcPr>
                </a:tc>
                <a:tc hMerge="1">
                  <a:txBody>
                    <a:bodyPr/>
                    <a:lstStyle/>
                    <a:p>
                      <a:endParaRPr lang="sv-SE"/>
                    </a:p>
                  </a:txBody>
                  <a:tcPr/>
                </a:tc>
                <a:tc>
                  <a:txBody>
                    <a:bodyPr/>
                    <a:lstStyle/>
                    <a:p>
                      <a:pPr algn="ctr" fontAlgn="b"/>
                      <a:r>
                        <a:rPr lang="sv-SE" sz="1000" b="0" i="0" u="none" strike="noStrike">
                          <a:solidFill>
                            <a:srgbClr val="000000"/>
                          </a:solidFill>
                          <a:effectLst/>
                          <a:latin typeface="Calibri" panose="020F0502020204030204" pitchFamily="34" charset="0"/>
                        </a:rPr>
                        <a:t>                                       11 194 010 kr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5767490"/>
                  </a:ext>
                </a:extLst>
              </a:tr>
              <a:tr h="171763">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179396"/>
                  </a:ext>
                </a:extLst>
              </a:tr>
            </a:tbl>
          </a:graphicData>
        </a:graphic>
      </p:graphicFrame>
      <p:sp>
        <p:nvSpPr>
          <p:cNvPr id="7" name="textruta 6">
            <a:extLst>
              <a:ext uri="{FF2B5EF4-FFF2-40B4-BE49-F238E27FC236}">
                <a16:creationId xmlns:a16="http://schemas.microsoft.com/office/drawing/2014/main" id="{B8E17251-8F4F-4644-9CC7-356A17CA699F}"/>
              </a:ext>
            </a:extLst>
          </p:cNvPr>
          <p:cNvSpPr txBox="1"/>
          <p:nvPr/>
        </p:nvSpPr>
        <p:spPr>
          <a:xfrm>
            <a:off x="895436" y="5923737"/>
            <a:ext cx="5432212" cy="307777"/>
          </a:xfrm>
          <a:prstGeom prst="rect">
            <a:avLst/>
          </a:prstGeom>
          <a:noFill/>
        </p:spPr>
        <p:txBody>
          <a:bodyPr wrap="square" rtlCol="0">
            <a:spAutoFit/>
          </a:bodyPr>
          <a:lstStyle/>
          <a:p>
            <a:r>
              <a:rPr lang="sv-SE" sz="1400" dirty="0"/>
              <a:t>Obs! Ej uppdaterade andelar efter senaste debiteringslängden.</a:t>
            </a:r>
          </a:p>
        </p:txBody>
      </p:sp>
    </p:spTree>
    <p:extLst>
      <p:ext uri="{BB962C8B-B14F-4D97-AF65-F5344CB8AC3E}">
        <p14:creationId xmlns:p14="http://schemas.microsoft.com/office/powerpoint/2010/main" val="181635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5" name="textruta 4">
            <a:extLst>
              <a:ext uri="{FF2B5EF4-FFF2-40B4-BE49-F238E27FC236}">
                <a16:creationId xmlns:a16="http://schemas.microsoft.com/office/drawing/2014/main" id="{AE5752FA-32B1-4802-9348-568318665DDE}"/>
              </a:ext>
            </a:extLst>
          </p:cNvPr>
          <p:cNvSpPr txBox="1"/>
          <p:nvPr/>
        </p:nvSpPr>
        <p:spPr>
          <a:xfrm>
            <a:off x="411480" y="1511866"/>
            <a:ext cx="10853928" cy="2308324"/>
          </a:xfrm>
          <a:prstGeom prst="rect">
            <a:avLst/>
          </a:prstGeom>
          <a:noFill/>
        </p:spPr>
        <p:txBody>
          <a:bodyPr wrap="square" rtlCol="0">
            <a:spAutoFit/>
          </a:bodyPr>
          <a:lstStyle/>
          <a:p>
            <a:r>
              <a:rPr lang="sv-SE" b="1" dirty="0"/>
              <a:t>Återbetalning anläggning</a:t>
            </a:r>
            <a:endParaRPr lang="sv-SE" dirty="0"/>
          </a:p>
          <a:p>
            <a:r>
              <a:rPr lang="sv-SE" dirty="0"/>
              <a:t>Här kan vi nu välja att göra på två olika sätt vid återbetalning vilket vi förmodligen kommer vilja rösta om när det blir aktuellt för övertagande av </a:t>
            </a:r>
            <a:r>
              <a:rPr lang="sv-SE" dirty="0" err="1"/>
              <a:t>Vamas</a:t>
            </a:r>
            <a:r>
              <a:rPr lang="sv-SE" dirty="0"/>
              <a:t>:</a:t>
            </a:r>
          </a:p>
          <a:p>
            <a:endParaRPr lang="sv-SE" dirty="0"/>
          </a:p>
          <a:p>
            <a:pPr marL="342900" indent="-342900">
              <a:buFont typeface="+mj-lt"/>
              <a:buAutoNum type="arabicPeriod"/>
            </a:pPr>
            <a:r>
              <a:rPr lang="sv-SE" dirty="0"/>
              <a:t> Värdet för anläggningen fördelas lika över alla medlemmar enligt andelarna som är enligt debiteringslängden.</a:t>
            </a:r>
          </a:p>
          <a:p>
            <a:pPr marL="342900" indent="-342900">
              <a:buFont typeface="+mj-lt"/>
              <a:buAutoNum type="arabicPeriod"/>
            </a:pPr>
            <a:endParaRPr lang="sv-SE" dirty="0"/>
          </a:p>
          <a:p>
            <a:pPr marL="342900" indent="-342900">
              <a:buFont typeface="+mj-lt"/>
              <a:buAutoNum type="arabicPeriod"/>
            </a:pPr>
            <a:r>
              <a:rPr lang="sv-SE" dirty="0"/>
              <a:t>Värdet fördelas ut till respektive område efter vad området är värderat till enligt </a:t>
            </a:r>
            <a:r>
              <a:rPr lang="sv-SE" dirty="0" err="1"/>
              <a:t>Vamas</a:t>
            </a:r>
            <a:r>
              <a:rPr lang="sv-SE" dirty="0"/>
              <a:t> beräkningsmodell. Sedan betalar respektive samfällighet ut till dennes medlemmar.</a:t>
            </a:r>
          </a:p>
        </p:txBody>
      </p:sp>
    </p:spTree>
    <p:extLst>
      <p:ext uri="{BB962C8B-B14F-4D97-AF65-F5344CB8AC3E}">
        <p14:creationId xmlns:p14="http://schemas.microsoft.com/office/powerpoint/2010/main" val="12188439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4230</TotalTime>
  <Words>1060</Words>
  <Application>Microsoft Office PowerPoint</Application>
  <PresentationFormat>Bredbild</PresentationFormat>
  <Paragraphs>460</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Gustav Eriksson</dc:creator>
  <cp:lastModifiedBy>Gustav Eriksson</cp:lastModifiedBy>
  <cp:revision>22</cp:revision>
  <dcterms:created xsi:type="dcterms:W3CDTF">2018-05-15T07:37:58Z</dcterms:created>
  <dcterms:modified xsi:type="dcterms:W3CDTF">2018-05-21T08:53:48Z</dcterms:modified>
</cp:coreProperties>
</file>